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6" r:id="rId10"/>
    <p:sldId id="267" r:id="rId11"/>
    <p:sldId id="264" r:id="rId12"/>
    <p:sldId id="265" r:id="rId13"/>
    <p:sldId id="268" r:id="rId14"/>
    <p:sldId id="269" r:id="rId15"/>
    <p:sldId id="270" r:id="rId16"/>
    <p:sldId id="271" r:id="rId17"/>
    <p:sldId id="272" r:id="rId18"/>
    <p:sldId id="273" r:id="rId19"/>
    <p:sldId id="274" r:id="rId20"/>
    <p:sldId id="276"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2"/>
    <a:srgbClr val="960000"/>
    <a:srgbClr val="007D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42"/>
  </p:normalViewPr>
  <p:slideViewPr>
    <p:cSldViewPr snapToGrid="0" snapToObjects="1" showGuides="1">
      <p:cViewPr varScale="1">
        <p:scale>
          <a:sx n="116" d="100"/>
          <a:sy n="116" d="100"/>
        </p:scale>
        <p:origin x="390" y="114"/>
      </p:cViewPr>
      <p:guideLst>
        <p:guide orient="horz" pos="2183"/>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00AEED8-FB50-5D4C-86F6-D1BF0D4A40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7517DA59-706A-2241-B5E9-9AA0F3CE92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50836D-84DC-0046-B3CA-85B343679CE4}" type="datetimeFigureOut">
              <a:rPr lang="en-GB" smtClean="0"/>
              <a:t>06/05/2025</a:t>
            </a:fld>
            <a:endParaRPr lang="en-GB"/>
          </a:p>
        </p:txBody>
      </p:sp>
      <p:sp>
        <p:nvSpPr>
          <p:cNvPr id="4" name="Marcador de pie de página 3">
            <a:extLst>
              <a:ext uri="{FF2B5EF4-FFF2-40B4-BE49-F238E27FC236}">
                <a16:creationId xmlns:a16="http://schemas.microsoft.com/office/drawing/2014/main" id="{F49DAC9D-049D-2247-9B45-60CD2851D7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5C92E264-702D-0442-8D70-BBAB0CBCCB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9F5988-5643-CC4B-BF03-BA7F03ED0C4F}" type="slidenum">
              <a:rPr lang="en-GB" smtClean="0"/>
              <a:t>‹#›</a:t>
            </a:fld>
            <a:endParaRPr lang="en-GB"/>
          </a:p>
        </p:txBody>
      </p:sp>
    </p:spTree>
    <p:extLst>
      <p:ext uri="{BB962C8B-B14F-4D97-AF65-F5344CB8AC3E}">
        <p14:creationId xmlns:p14="http://schemas.microsoft.com/office/powerpoint/2010/main" val="4010191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140BE-07F7-684E-B560-2BD304BA2EE1}" type="datetimeFigureOut">
              <a:rPr lang="es-ES" smtClean="0"/>
              <a:t>06/05/2025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8C8C3-0A34-4C43-9CB0-80240A96D923}" type="slidenum">
              <a:rPr lang="es-ES" smtClean="0"/>
              <a:t>‹#›</a:t>
            </a:fld>
            <a:endParaRPr lang="es-ES"/>
          </a:p>
        </p:txBody>
      </p:sp>
    </p:spTree>
    <p:extLst>
      <p:ext uri="{BB962C8B-B14F-4D97-AF65-F5344CB8AC3E}">
        <p14:creationId xmlns:p14="http://schemas.microsoft.com/office/powerpoint/2010/main" val="54324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38199" y="6356352"/>
            <a:ext cx="3512127" cy="365125"/>
          </a:xfrm>
          <a:prstGeom prst="rect">
            <a:avLst/>
          </a:prstGeom>
        </p:spPr>
        <p:txBody>
          <a:bodyPr/>
          <a:lstStyle/>
          <a:p>
            <a:fld id="{BAF23FCD-7301-DC4E-A5ED-B80C1E96210E}" type="datetimeFigureOut">
              <a:rPr lang="en-GB" smtClean="0"/>
              <a:t>06/05/2025</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686F2-2D7D-A848-AC65-99E646F8DAF7}" type="slidenum">
              <a:rPr lang="en-GB" smtClean="0"/>
              <a:t>‹#›</a:t>
            </a:fld>
            <a:endParaRPr lang="en-GB"/>
          </a:p>
        </p:txBody>
      </p:sp>
    </p:spTree>
    <p:extLst>
      <p:ext uri="{BB962C8B-B14F-4D97-AF65-F5344CB8AC3E}">
        <p14:creationId xmlns:p14="http://schemas.microsoft.com/office/powerpoint/2010/main" val="423179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AF23FCD-7301-DC4E-A5ED-B80C1E96210E}"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686F2-2D7D-A848-AC65-99E646F8DAF7}" type="slidenum">
              <a:rPr lang="en-GB" smtClean="0"/>
              <a:t>‹#›</a:t>
            </a:fld>
            <a:endParaRPr lang="en-GB"/>
          </a:p>
        </p:txBody>
      </p:sp>
    </p:spTree>
    <p:extLst>
      <p:ext uri="{BB962C8B-B14F-4D97-AF65-F5344CB8AC3E}">
        <p14:creationId xmlns:p14="http://schemas.microsoft.com/office/powerpoint/2010/main" val="64325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AF23FCD-7301-DC4E-A5ED-B80C1E96210E}"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686F2-2D7D-A848-AC65-99E646F8DAF7}" type="slidenum">
              <a:rPr lang="en-GB" smtClean="0"/>
              <a:t>‹#›</a:t>
            </a:fld>
            <a:endParaRPr lang="en-GB"/>
          </a:p>
        </p:txBody>
      </p:sp>
    </p:spTree>
    <p:extLst>
      <p:ext uri="{BB962C8B-B14F-4D97-AF65-F5344CB8AC3E}">
        <p14:creationId xmlns:p14="http://schemas.microsoft.com/office/powerpoint/2010/main" val="192389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3581400" y="236790"/>
            <a:ext cx="7772400" cy="918241"/>
          </a:xfrm>
        </p:spPr>
        <p:txBody>
          <a:bodyPr>
            <a:noAutofit/>
          </a:bodyPr>
          <a:lstStyle>
            <a:lvl1pPr>
              <a:defRPr sz="3600"/>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838200" y="1283368"/>
            <a:ext cx="10515600" cy="4893595"/>
          </a:xfrm>
        </p:spPr>
        <p:txBody>
          <a:bodyPr/>
          <a:lstStyle/>
          <a:p>
            <a:pPr lvl="0"/>
            <a:r>
              <a:rPr lang="es-ES" smtClean="0"/>
              <a:t>Haga clic para modificar el estilo de texto del patrón</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AF23FCD-7301-DC4E-A5ED-B80C1E96210E}"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686F2-2D7D-A848-AC65-99E646F8DAF7}" type="slidenum">
              <a:rPr lang="en-GB" smtClean="0"/>
              <a:t>‹#›</a:t>
            </a:fld>
            <a:endParaRPr lang="en-GB"/>
          </a:p>
        </p:txBody>
      </p:sp>
    </p:spTree>
    <p:extLst>
      <p:ext uri="{BB962C8B-B14F-4D97-AF65-F5344CB8AC3E}">
        <p14:creationId xmlns:p14="http://schemas.microsoft.com/office/powerpoint/2010/main" val="359624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AF23FCD-7301-DC4E-A5ED-B80C1E96210E}"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686F2-2D7D-A848-AC65-99E646F8DAF7}" type="slidenum">
              <a:rPr lang="en-GB" smtClean="0"/>
              <a:t>‹#›</a:t>
            </a:fld>
            <a:endParaRPr lang="en-GB"/>
          </a:p>
        </p:txBody>
      </p:sp>
    </p:spTree>
    <p:extLst>
      <p:ext uri="{BB962C8B-B14F-4D97-AF65-F5344CB8AC3E}">
        <p14:creationId xmlns:p14="http://schemas.microsoft.com/office/powerpoint/2010/main" val="113606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BAF23FCD-7301-DC4E-A5ED-B80C1E96210E}"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686F2-2D7D-A848-AC65-99E646F8DAF7}" type="slidenum">
              <a:rPr lang="en-GB" smtClean="0"/>
              <a:t>‹#›</a:t>
            </a:fld>
            <a:endParaRPr lang="en-GB"/>
          </a:p>
        </p:txBody>
      </p:sp>
    </p:spTree>
    <p:extLst>
      <p:ext uri="{BB962C8B-B14F-4D97-AF65-F5344CB8AC3E}">
        <p14:creationId xmlns:p14="http://schemas.microsoft.com/office/powerpoint/2010/main" val="375217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smtClean="0"/>
              <a:t>Haga clic para modificar el estilo de texto del patrón</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BAF23FCD-7301-DC4E-A5ED-B80C1E96210E}" type="datetimeFigureOut">
              <a:rPr lang="en-GB" smtClean="0"/>
              <a:t>06/05/2025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D686F2-2D7D-A848-AC65-99E646F8DAF7}" type="slidenum">
              <a:rPr lang="en-GB" smtClean="0"/>
              <a:t>‹#›</a:t>
            </a:fld>
            <a:endParaRPr lang="en-GB"/>
          </a:p>
        </p:txBody>
      </p:sp>
    </p:spTree>
    <p:extLst>
      <p:ext uri="{BB962C8B-B14F-4D97-AF65-F5344CB8AC3E}">
        <p14:creationId xmlns:p14="http://schemas.microsoft.com/office/powerpoint/2010/main" val="37880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577388" y="252833"/>
            <a:ext cx="7776411" cy="886157"/>
          </a:xfrm>
        </p:spPr>
        <p:txBody>
          <a:bodyPr>
            <a:noAutofit/>
          </a:bodyPr>
          <a:lstStyle>
            <a:lvl1pPr>
              <a:defRPr sz="3600"/>
            </a:lvl1pPr>
          </a:lstStyle>
          <a:p>
            <a:r>
              <a:rPr lang="es-ES" dirty="0" smtClean="0"/>
              <a:t>Haga clic para modificar el estilo de título del patrón</a:t>
            </a:r>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D686F2-2D7D-A848-AC65-99E646F8DAF7}" type="slidenum">
              <a:rPr lang="en-GB" smtClean="0"/>
              <a:t>‹#›</a:t>
            </a:fld>
            <a:r>
              <a:rPr lang="en-GB" dirty="0"/>
              <a:t> of </a:t>
            </a:r>
          </a:p>
        </p:txBody>
      </p:sp>
    </p:spTree>
    <p:extLst>
      <p:ext uri="{BB962C8B-B14F-4D97-AF65-F5344CB8AC3E}">
        <p14:creationId xmlns:p14="http://schemas.microsoft.com/office/powerpoint/2010/main" val="420439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BAF23FCD-7301-DC4E-A5ED-B80C1E96210E}" type="datetimeFigureOut">
              <a:rPr lang="en-GB" smtClean="0"/>
              <a:t>06/05/2025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D686F2-2D7D-A848-AC65-99E646F8DAF7}" type="slidenum">
              <a:rPr lang="en-GB" smtClean="0"/>
              <a:t>‹#›</a:t>
            </a:fld>
            <a:endParaRPr lang="en-GB"/>
          </a:p>
        </p:txBody>
      </p:sp>
    </p:spTree>
    <p:extLst>
      <p:ext uri="{BB962C8B-B14F-4D97-AF65-F5344CB8AC3E}">
        <p14:creationId xmlns:p14="http://schemas.microsoft.com/office/powerpoint/2010/main" val="322846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BAF23FCD-7301-DC4E-A5ED-B80C1E96210E}"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686F2-2D7D-A848-AC65-99E646F8DAF7}" type="slidenum">
              <a:rPr lang="en-GB" smtClean="0"/>
              <a:t>‹#›</a:t>
            </a:fld>
            <a:endParaRPr lang="en-GB"/>
          </a:p>
        </p:txBody>
      </p:sp>
    </p:spTree>
    <p:extLst>
      <p:ext uri="{BB962C8B-B14F-4D97-AF65-F5344CB8AC3E}">
        <p14:creationId xmlns:p14="http://schemas.microsoft.com/office/powerpoint/2010/main" val="140651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BAF23FCD-7301-DC4E-A5ED-B80C1E96210E}"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686F2-2D7D-A848-AC65-99E646F8DAF7}" type="slidenum">
              <a:rPr lang="en-GB" smtClean="0"/>
              <a:t>‹#›</a:t>
            </a:fld>
            <a:endParaRPr lang="en-GB"/>
          </a:p>
        </p:txBody>
      </p:sp>
    </p:spTree>
    <p:extLst>
      <p:ext uri="{BB962C8B-B14F-4D97-AF65-F5344CB8AC3E}">
        <p14:creationId xmlns:p14="http://schemas.microsoft.com/office/powerpoint/2010/main" val="278245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eabb.upc.ed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
Segundo nivel
Tercer nivel
Cuarto nivel
Quinto nivel</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686F2-2D7D-A848-AC65-99E646F8DAF7}" type="slidenum">
              <a:rPr lang="en-GB" smtClean="0"/>
              <a:t>‹#›</a:t>
            </a:fld>
            <a:endParaRPr lang="en-GB" dirty="0"/>
          </a:p>
        </p:txBody>
      </p:sp>
      <p:sp>
        <p:nvSpPr>
          <p:cNvPr id="13" name="CuadroTexto 12">
            <a:extLst>
              <a:ext uri="{FF2B5EF4-FFF2-40B4-BE49-F238E27FC236}">
                <a16:creationId xmlns:a16="http://schemas.microsoft.com/office/drawing/2014/main" id="{092C0EFA-8383-A74D-AEBC-F09320795771}"/>
              </a:ext>
            </a:extLst>
          </p:cNvPr>
          <p:cNvSpPr txBox="1"/>
          <p:nvPr userDrawn="1"/>
        </p:nvSpPr>
        <p:spPr>
          <a:xfrm>
            <a:off x="10575685" y="6464388"/>
            <a:ext cx="1480983" cy="276999"/>
          </a:xfrm>
          <a:prstGeom prst="rect">
            <a:avLst/>
          </a:prstGeom>
          <a:noFill/>
        </p:spPr>
        <p:txBody>
          <a:bodyPr wrap="none" rtlCol="0">
            <a:spAutoFit/>
          </a:bodyPr>
          <a:lstStyle/>
          <a:p>
            <a:pPr algn="l"/>
            <a:r>
              <a:rPr lang="en-GB" sz="1200" b="0" i="0" u="none" dirty="0" smtClean="0">
                <a:solidFill>
                  <a:srgbClr val="0070C0"/>
                </a:solidFill>
                <a:latin typeface="Calibri Light" panose="020F0302020204030204" pitchFamily="34" charset="0"/>
                <a:cs typeface="Calibri Light" panose="020F0302020204030204" pitchFamily="34" charset="0"/>
                <a:hlinkClick r:id="rId13"/>
              </a:rPr>
              <a:t>www.eeabb.upc.edu</a:t>
            </a:r>
            <a:r>
              <a:rPr lang="en-GB" sz="1000" b="0" i="0" u="none" dirty="0" smtClean="0">
                <a:solidFill>
                  <a:srgbClr val="0070C0"/>
                </a:solidFill>
                <a:latin typeface="Calibri Light" panose="020F0302020204030204" pitchFamily="34" charset="0"/>
                <a:cs typeface="Calibri Light" panose="020F0302020204030204" pitchFamily="34" charset="0"/>
              </a:rPr>
              <a:t> </a:t>
            </a:r>
            <a:endParaRPr lang="en-GB" sz="1000" b="0" i="0" u="none" dirty="0">
              <a:solidFill>
                <a:srgbClr val="0070C0"/>
              </a:solidFill>
              <a:latin typeface="Calibri Light" panose="020F0302020204030204" pitchFamily="34" charset="0"/>
              <a:cs typeface="Calibri Light" panose="020F0302020204030204" pitchFamily="34" charset="0"/>
            </a:endParaRPr>
          </a:p>
        </p:txBody>
      </p:sp>
      <p:pic>
        <p:nvPicPr>
          <p:cNvPr id="14" name="7 Imagen" descr="barra blava arrodonida.jpg">
            <a:extLst>
              <a:ext uri="{FF2B5EF4-FFF2-40B4-BE49-F238E27FC236}">
                <a16:creationId xmlns:a16="http://schemas.microsoft.com/office/drawing/2014/main" id="{6D3BC10A-F8D9-F24A-8A69-3041DD002613}"/>
              </a:ext>
            </a:extLst>
          </p:cNvPr>
          <p:cNvPicPr>
            <a:picLocks noChangeAspect="1"/>
          </p:cNvPicPr>
          <p:nvPr userDrawn="1"/>
        </p:nvPicPr>
        <p:blipFill>
          <a:blip r:embed="rId14"/>
          <a:srcRect t="40471" r="917"/>
          <a:stretch>
            <a:fillRect/>
          </a:stretch>
        </p:blipFill>
        <p:spPr bwMode="auto">
          <a:xfrm>
            <a:off x="952501" y="0"/>
            <a:ext cx="10191751" cy="357188"/>
          </a:xfrm>
          <a:prstGeom prst="rect">
            <a:avLst/>
          </a:prstGeom>
          <a:noFill/>
          <a:ln w="9525">
            <a:noFill/>
            <a:miter lim="800000"/>
            <a:headEnd/>
            <a:tailEnd/>
          </a:ln>
        </p:spPr>
      </p:pic>
      <p:pic>
        <p:nvPicPr>
          <p:cNvPr id="15" name="5 Imagen" descr="UPC-CEI-positiu-p3005-interior-blanc.png">
            <a:extLst>
              <a:ext uri="{FF2B5EF4-FFF2-40B4-BE49-F238E27FC236}">
                <a16:creationId xmlns:a16="http://schemas.microsoft.com/office/drawing/2014/main" id="{14512CDD-E2FE-B64F-887B-EDB6525EA27B}"/>
              </a:ext>
            </a:extLst>
          </p:cNvPr>
          <p:cNvPicPr>
            <a:picLocks noChangeAspect="1"/>
          </p:cNvPicPr>
          <p:nvPr userDrawn="1"/>
        </p:nvPicPr>
        <p:blipFill rotWithShape="1">
          <a:blip r:embed="rId15"/>
          <a:srcRect t="6117" r="18634" b="32624"/>
          <a:stretch/>
        </p:blipFill>
        <p:spPr bwMode="auto">
          <a:xfrm>
            <a:off x="274685" y="147062"/>
            <a:ext cx="3265595" cy="825211"/>
          </a:xfrm>
          <a:prstGeom prst="rect">
            <a:avLst/>
          </a:prstGeom>
          <a:noFill/>
          <a:ln w="9525">
            <a:noFill/>
            <a:miter lim="800000"/>
            <a:headEnd/>
            <a:tailEnd/>
          </a:ln>
        </p:spPr>
      </p:pic>
      <p:cxnSp>
        <p:nvCxnSpPr>
          <p:cNvPr id="19" name="Conector recto 18">
            <a:extLst>
              <a:ext uri="{FF2B5EF4-FFF2-40B4-BE49-F238E27FC236}">
                <a16:creationId xmlns:a16="http://schemas.microsoft.com/office/drawing/2014/main" id="{C3D51729-45C4-DF48-91E1-240FF07D72DF}"/>
              </a:ext>
            </a:extLst>
          </p:cNvPr>
          <p:cNvCxnSpPr>
            <a:cxnSpLocks/>
          </p:cNvCxnSpPr>
          <p:nvPr userDrawn="1"/>
        </p:nvCxnSpPr>
        <p:spPr>
          <a:xfrm flipV="1">
            <a:off x="1066423" y="6387094"/>
            <a:ext cx="10800000"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Imatge 2">
            <a:extLst>
              <a:ext uri="{FF2B5EF4-FFF2-40B4-BE49-F238E27FC236}">
                <a16:creationId xmlns:a16="http://schemas.microsoft.com/office/drawing/2014/main" id="{5FD54C94-F270-4ECE-8C80-035676E96204}"/>
              </a:ext>
            </a:extLst>
          </p:cNvPr>
          <p:cNvPicPr>
            <a:picLocks noChangeAspect="1"/>
          </p:cNvPicPr>
          <p:nvPr userDrawn="1"/>
        </p:nvPicPr>
        <p:blipFill>
          <a:blip r:embed="rId16"/>
          <a:stretch>
            <a:fillRect/>
          </a:stretch>
        </p:blipFill>
        <p:spPr>
          <a:xfrm>
            <a:off x="95542" y="6014873"/>
            <a:ext cx="1749304" cy="706603"/>
          </a:xfrm>
          <a:prstGeom prst="rect">
            <a:avLst/>
          </a:prstGeom>
        </p:spPr>
      </p:pic>
    </p:spTree>
    <p:extLst>
      <p:ext uri="{BB962C8B-B14F-4D97-AF65-F5344CB8AC3E}">
        <p14:creationId xmlns:p14="http://schemas.microsoft.com/office/powerpoint/2010/main" val="4266354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eabb.upc.edu/ca/empreses/practiques-academiques-extern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borsapractiques.eeabb.upc.edu/ca/ofertes_lt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upc.edu/sri/ca/estudiantat/mobilitat-estudiants/mobilitat-destudiantat-de-la-upc/treballar-a-lestranger/practiques-en-una-empresa-a-lestranger" TargetMode="External"/><Relationship Id="rId2" Type="http://schemas.openxmlformats.org/officeDocument/2006/relationships/hyperlink" Target="http://www.erasmusinter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mailto:esab.practiques.empresa@upc.edu" TargetMode="External"/><Relationship Id="rId2" Type="http://schemas.openxmlformats.org/officeDocument/2006/relationships/hyperlink" Target="https://eeabb.upc.edu/ca/empreses" TargetMode="External"/><Relationship Id="rId1" Type="http://schemas.openxmlformats.org/officeDocument/2006/relationships/slideLayout" Target="../slideLayouts/slideLayout2.xml"/><Relationship Id="rId6" Type="http://schemas.openxmlformats.org/officeDocument/2006/relationships/hyperlink" Target="https://citaprevia.upc.edu/cbl" TargetMode="External"/><Relationship Id="rId5" Type="http://schemas.openxmlformats.org/officeDocument/2006/relationships/hyperlink" Target="mailto:eeabb.sotsdireccio.empreses@upc.edu" TargetMode="External"/><Relationship Id="rId4" Type="http://schemas.openxmlformats.org/officeDocument/2006/relationships/hyperlink" Target="mailto:esab.erasmus@up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eeabb.upc.edu/ca/empre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p:cNvSpPr>
            <a:spLocks noGrp="1"/>
          </p:cNvSpPr>
          <p:nvPr>
            <p:ph type="subTitle" idx="1"/>
          </p:nvPr>
        </p:nvSpPr>
        <p:spPr>
          <a:xfrm>
            <a:off x="1524000" y="3849526"/>
            <a:ext cx="9144000" cy="1655762"/>
          </a:xfrm>
        </p:spPr>
        <p:txBody>
          <a:bodyPr>
            <a:normAutofit fontScale="62500" lnSpcReduction="20000"/>
          </a:bodyPr>
          <a:lstStyle/>
          <a:p>
            <a:r>
              <a:rPr lang="ca-ES" sz="3600" dirty="0">
                <a:solidFill>
                  <a:srgbClr val="0070C0"/>
                </a:solidFill>
              </a:rPr>
              <a:t>Jordi Llop</a:t>
            </a:r>
          </a:p>
          <a:p>
            <a:r>
              <a:rPr lang="ca-ES" dirty="0"/>
              <a:t>Sotsdirector de Relacions amb les Empreses</a:t>
            </a:r>
          </a:p>
          <a:p>
            <a:endParaRPr lang="ca-ES" dirty="0"/>
          </a:p>
          <a:p>
            <a:r>
              <a:rPr lang="ca-ES" sz="3600" dirty="0">
                <a:solidFill>
                  <a:srgbClr val="0070C0"/>
                </a:solidFill>
              </a:rPr>
              <a:t>Mar Garcia / Clara Canals / Monica Giménez</a:t>
            </a:r>
          </a:p>
          <a:p>
            <a:r>
              <a:rPr lang="ca-ES" dirty="0"/>
              <a:t>Àrea de suport i gestió de relacions en empresa</a:t>
            </a:r>
          </a:p>
          <a:p>
            <a:endParaRPr lang="es-ES" dirty="0"/>
          </a:p>
        </p:txBody>
      </p:sp>
      <p:sp>
        <p:nvSpPr>
          <p:cNvPr id="5" name="CuadroTexto 4"/>
          <p:cNvSpPr txBox="1"/>
          <p:nvPr/>
        </p:nvSpPr>
        <p:spPr>
          <a:xfrm>
            <a:off x="5270100" y="5844851"/>
            <a:ext cx="1651799" cy="369332"/>
          </a:xfrm>
          <a:prstGeom prst="rect">
            <a:avLst/>
          </a:prstGeom>
          <a:noFill/>
        </p:spPr>
        <p:txBody>
          <a:bodyPr wrap="none" rtlCol="0">
            <a:spAutoFit/>
          </a:bodyPr>
          <a:lstStyle/>
          <a:p>
            <a:r>
              <a:rPr lang="ca-ES" dirty="0" smtClean="0"/>
              <a:t>Primavera 2025</a:t>
            </a:r>
            <a:endParaRPr lang="es-ES" dirty="0"/>
          </a:p>
        </p:txBody>
      </p:sp>
      <p:sp>
        <p:nvSpPr>
          <p:cNvPr id="6" name="Título 5"/>
          <p:cNvSpPr>
            <a:spLocks noGrp="1"/>
          </p:cNvSpPr>
          <p:nvPr>
            <p:ph type="ctrTitle"/>
          </p:nvPr>
        </p:nvSpPr>
        <p:spPr/>
        <p:txBody>
          <a:bodyPr/>
          <a:lstStyle/>
          <a:p>
            <a:r>
              <a:rPr lang="ca-ES" dirty="0" smtClean="0"/>
              <a:t>SESSIÓ INFORMATIVA PRÀCTIQUES EN EMPRESES</a:t>
            </a:r>
            <a:endParaRPr lang="es-ES" dirty="0"/>
          </a:p>
        </p:txBody>
      </p:sp>
    </p:spTree>
    <p:extLst>
      <p:ext uri="{BB962C8B-B14F-4D97-AF65-F5344CB8AC3E}">
        <p14:creationId xmlns:p14="http://schemas.microsoft.com/office/powerpoint/2010/main" val="1614091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ca-ES" dirty="0"/>
              <a:t>Tramitació de convenis</a:t>
            </a:r>
            <a:endParaRPr lang="es-ES" dirty="0"/>
          </a:p>
        </p:txBody>
      </p:sp>
      <p:sp>
        <p:nvSpPr>
          <p:cNvPr id="4" name="Content Placeholder 2">
            <a:extLst>
              <a:ext uri="{FF2B5EF4-FFF2-40B4-BE49-F238E27FC236}">
                <a16:creationId xmlns:a16="http://schemas.microsoft.com/office/drawing/2014/main" id="{88B34D0D-6FD7-43B1-B102-B467CB779DD6}"/>
              </a:ext>
            </a:extLst>
          </p:cNvPr>
          <p:cNvSpPr>
            <a:spLocks noGrp="1"/>
          </p:cNvSpPr>
          <p:nvPr>
            <p:ph idx="1"/>
          </p:nvPr>
        </p:nvSpPr>
        <p:spPr/>
        <p:txBody>
          <a:bodyPr>
            <a:normAutofit/>
          </a:bodyPr>
          <a:lstStyle/>
          <a:p>
            <a:pPr marL="0" indent="0">
              <a:buNone/>
            </a:pPr>
            <a:r>
              <a:rPr lang="ca-ES" sz="2000" dirty="0"/>
              <a:t> * Pràctiques </a:t>
            </a:r>
            <a:r>
              <a:rPr lang="ca-ES" sz="2000" b="1" dirty="0"/>
              <a:t>curriculars o pel TFE</a:t>
            </a:r>
            <a:r>
              <a:rPr lang="ca-ES" sz="2000" dirty="0"/>
              <a:t>: feu la </a:t>
            </a:r>
            <a:r>
              <a:rPr lang="ca-ES" sz="2000" b="1" dirty="0"/>
              <a:t>matrícula</a:t>
            </a:r>
            <a:r>
              <a:rPr lang="ca-ES" sz="2000" dirty="0"/>
              <a:t>! El sistema us avisa </a:t>
            </a:r>
            <a:r>
              <a:rPr lang="ca-ES" sz="2000" u="sng" dirty="0"/>
              <a:t>quan es signa el conveni</a:t>
            </a:r>
            <a:r>
              <a:rPr lang="ca-ES" sz="2000" dirty="0"/>
              <a:t>.</a:t>
            </a:r>
          </a:p>
          <a:p>
            <a:pPr marL="642938" lvl="1" indent="-342900"/>
            <a:endParaRPr lang="ca-ES" sz="2000" dirty="0"/>
          </a:p>
          <a:p>
            <a:pPr marL="0" indent="0">
              <a:buNone/>
            </a:pPr>
            <a:r>
              <a:rPr lang="ca-ES" sz="2000" dirty="0"/>
              <a:t> * Durant el conveni: </a:t>
            </a:r>
            <a:r>
              <a:rPr lang="ca-ES" sz="2000" b="1" dirty="0"/>
              <a:t>Seguiment</a:t>
            </a:r>
            <a:r>
              <a:rPr lang="ca-ES" sz="2000" dirty="0"/>
              <a:t> del pla de treball</a:t>
            </a:r>
          </a:p>
          <a:p>
            <a:pPr marL="642938" lvl="1" indent="-342900"/>
            <a:r>
              <a:rPr lang="ca-ES" sz="2000" dirty="0"/>
              <a:t>Us heu de posar en contacte amb el tutor EEABB per fer els seguiments (informe intermedi i final). Heu de fer servir l’adreça del e-mail institucional de la UPC.</a:t>
            </a:r>
          </a:p>
          <a:p>
            <a:pPr marL="642938" lvl="1" indent="-342900"/>
            <a:endParaRPr lang="ca-ES" sz="2000" dirty="0"/>
          </a:p>
          <a:p>
            <a:pPr marL="0" indent="0">
              <a:buNone/>
            </a:pPr>
            <a:r>
              <a:rPr lang="ca-ES" sz="2000" b="1" dirty="0"/>
              <a:t>* Quan s’acabi el conveni</a:t>
            </a:r>
          </a:p>
          <a:p>
            <a:pPr lvl="1"/>
            <a:r>
              <a:rPr lang="ca-ES" sz="2000" dirty="0"/>
              <a:t>L’empresa afegeix la seva avaluació</a:t>
            </a:r>
          </a:p>
          <a:p>
            <a:pPr lvl="1"/>
            <a:r>
              <a:rPr lang="ca-ES" sz="2000" dirty="0"/>
              <a:t>Heu de lliurar la memòria de pràctiques* </a:t>
            </a:r>
            <a:r>
              <a:rPr lang="ca-ES" sz="2000" dirty="0" smtClean="0"/>
              <a:t>a </a:t>
            </a:r>
            <a:r>
              <a:rPr lang="ca-ES" sz="2000" dirty="0" err="1" smtClean="0"/>
              <a:t>SegAvaCEE</a:t>
            </a:r>
            <a:r>
              <a:rPr lang="ca-ES" sz="2000" dirty="0" smtClean="0"/>
              <a:t> - PRISMA</a:t>
            </a:r>
            <a:endParaRPr lang="ca-ES" sz="2000" dirty="0"/>
          </a:p>
          <a:p>
            <a:pPr lvl="1"/>
            <a:r>
              <a:rPr lang="ca-ES" sz="2000" dirty="0"/>
              <a:t>Heu d’emplenar la vostra valoració de les pràctiques</a:t>
            </a:r>
          </a:p>
          <a:p>
            <a:pPr lvl="2"/>
            <a:r>
              <a:rPr lang="ca-ES" dirty="0"/>
              <a:t>L’empresa no veu la vostra valoració!</a:t>
            </a:r>
          </a:p>
          <a:p>
            <a:pPr lvl="1"/>
            <a:r>
              <a:rPr lang="ca-ES" sz="2000" dirty="0"/>
              <a:t>El tutor acadèmic també fa la seva avaluació mirant la de l’empresa i de </a:t>
            </a:r>
            <a:r>
              <a:rPr lang="ca-ES" sz="2000" dirty="0" smtClean="0"/>
              <a:t>l’estudiant</a:t>
            </a:r>
            <a:endParaRPr lang="ca-ES" sz="2000" dirty="0"/>
          </a:p>
        </p:txBody>
      </p:sp>
      <p:pic>
        <p:nvPicPr>
          <p:cNvPr id="5" name="Imatge 7">
            <a:extLst>
              <a:ext uri="{FF2B5EF4-FFF2-40B4-BE49-F238E27FC236}">
                <a16:creationId xmlns:a16="http://schemas.microsoft.com/office/drawing/2014/main" id="{C34B0420-C3D7-47DF-BB0E-8CCEA954CA3F}"/>
              </a:ext>
            </a:extLst>
          </p:cNvPr>
          <p:cNvPicPr>
            <a:picLocks noChangeAspect="1"/>
          </p:cNvPicPr>
          <p:nvPr/>
        </p:nvPicPr>
        <p:blipFill>
          <a:blip r:embed="rId2"/>
          <a:stretch>
            <a:fillRect/>
          </a:stretch>
        </p:blipFill>
        <p:spPr>
          <a:xfrm>
            <a:off x="2751678" y="5563164"/>
            <a:ext cx="7795355" cy="742136"/>
          </a:xfrm>
          <a:prstGeom prst="rect">
            <a:avLst/>
          </a:prstGeom>
        </p:spPr>
      </p:pic>
    </p:spTree>
    <p:extLst>
      <p:ext uri="{BB962C8B-B14F-4D97-AF65-F5344CB8AC3E}">
        <p14:creationId xmlns:p14="http://schemas.microsoft.com/office/powerpoint/2010/main" val="317968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ca-ES" dirty="0" smtClean="0"/>
              <a:t>Seguiment i Avaluació</a:t>
            </a:r>
            <a:endParaRPr lang="es-ES" dirty="0"/>
          </a:p>
        </p:txBody>
      </p:sp>
      <p:grpSp>
        <p:nvGrpSpPr>
          <p:cNvPr id="9" name="Grupo 8"/>
          <p:cNvGrpSpPr/>
          <p:nvPr/>
        </p:nvGrpSpPr>
        <p:grpSpPr>
          <a:xfrm>
            <a:off x="240632" y="1424650"/>
            <a:ext cx="11684578" cy="3997581"/>
            <a:chOff x="240632" y="1424650"/>
            <a:chExt cx="11684578" cy="3997581"/>
          </a:xfrm>
        </p:grpSpPr>
        <p:pic>
          <p:nvPicPr>
            <p:cNvPr id="4" name="Imagen 3"/>
            <p:cNvPicPr>
              <a:picLocks noChangeAspect="1"/>
            </p:cNvPicPr>
            <p:nvPr/>
          </p:nvPicPr>
          <p:blipFill>
            <a:blip r:embed="rId2"/>
            <a:stretch>
              <a:fillRect/>
            </a:stretch>
          </p:blipFill>
          <p:spPr>
            <a:xfrm>
              <a:off x="240632" y="1424650"/>
              <a:ext cx="11684578" cy="3997581"/>
            </a:xfrm>
            <a:prstGeom prst="rect">
              <a:avLst/>
            </a:prstGeom>
          </p:spPr>
        </p:pic>
        <p:sp>
          <p:nvSpPr>
            <p:cNvPr id="5" name="Rectángulo 4"/>
            <p:cNvSpPr/>
            <p:nvPr/>
          </p:nvSpPr>
          <p:spPr>
            <a:xfrm>
              <a:off x="3320716" y="3128211"/>
              <a:ext cx="834189" cy="529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3320716" y="3710650"/>
              <a:ext cx="689413" cy="529389"/>
            </a:xfrm>
            <a:prstGeom prst="rect">
              <a:avLst/>
            </a:prstGeom>
            <a:solidFill>
              <a:srgbClr val="E9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3344780" y="4841614"/>
              <a:ext cx="689413" cy="529389"/>
            </a:xfrm>
            <a:prstGeom prst="rect">
              <a:avLst/>
            </a:prstGeom>
            <a:solidFill>
              <a:srgbClr val="E9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3336757" y="4261005"/>
              <a:ext cx="689413" cy="529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920571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ca-ES" dirty="0" smtClean="0"/>
              <a:t>Registre d’acollida (MOLT IMPORTANT)</a:t>
            </a:r>
            <a:endParaRPr lang="es-ES" dirty="0"/>
          </a:p>
        </p:txBody>
      </p:sp>
      <p:pic>
        <p:nvPicPr>
          <p:cNvPr id="4" name="Contenidor de contingut 3">
            <a:extLst>
              <a:ext uri="{FF2B5EF4-FFF2-40B4-BE49-F238E27FC236}">
                <a16:creationId xmlns:a16="http://schemas.microsoft.com/office/drawing/2014/main" id="{DCF26AF2-9688-4B70-B0BA-D99827368E9E}"/>
              </a:ext>
            </a:extLst>
          </p:cNvPr>
          <p:cNvPicPr>
            <a:picLocks noGrp="1" noChangeAspect="1"/>
          </p:cNvPicPr>
          <p:nvPr>
            <p:ph idx="1"/>
          </p:nvPr>
        </p:nvPicPr>
        <p:blipFill>
          <a:blip r:embed="rId2"/>
          <a:stretch>
            <a:fillRect/>
          </a:stretch>
        </p:blipFill>
        <p:spPr>
          <a:xfrm>
            <a:off x="1597001" y="1155031"/>
            <a:ext cx="8543042" cy="5235784"/>
          </a:xfrm>
          <a:prstGeom prst="rect">
            <a:avLst/>
          </a:prstGeom>
        </p:spPr>
      </p:pic>
    </p:spTree>
    <p:extLst>
      <p:ext uri="{BB962C8B-B14F-4D97-AF65-F5344CB8AC3E}">
        <p14:creationId xmlns:p14="http://schemas.microsoft.com/office/powerpoint/2010/main" val="4282131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ca-ES" dirty="0" smtClean="0"/>
              <a:t>Memòria de pràctiques (C i </a:t>
            </a:r>
            <a:r>
              <a:rPr lang="ca-ES" dirty="0" err="1" smtClean="0"/>
              <a:t>ExtraC</a:t>
            </a:r>
            <a:r>
              <a:rPr lang="ca-ES" dirty="0" smtClean="0"/>
              <a:t>)</a:t>
            </a:r>
            <a:endParaRPr lang="es-ES" dirty="0"/>
          </a:p>
        </p:txBody>
      </p:sp>
      <p:sp>
        <p:nvSpPr>
          <p:cNvPr id="3" name="Marcador de contenido 2"/>
          <p:cNvSpPr>
            <a:spLocks noGrp="1"/>
          </p:cNvSpPr>
          <p:nvPr>
            <p:ph idx="1"/>
          </p:nvPr>
        </p:nvSpPr>
        <p:spPr/>
        <p:txBody>
          <a:bodyPr>
            <a:noAutofit/>
          </a:bodyPr>
          <a:lstStyle/>
          <a:p>
            <a:r>
              <a:rPr lang="ca-ES" sz="2000" dirty="0"/>
              <a:t>L’informe ha de ser d’un </a:t>
            </a:r>
            <a:r>
              <a:rPr lang="ca-ES" sz="2000" b="1" dirty="0"/>
              <a:t>màxim de 5 planes</a:t>
            </a:r>
            <a:r>
              <a:rPr lang="ca-ES" sz="2000" dirty="0"/>
              <a:t> i </a:t>
            </a:r>
            <a:r>
              <a:rPr lang="ca-ES" sz="2000" b="1" dirty="0"/>
              <a:t>ha d’incloure </a:t>
            </a:r>
            <a:r>
              <a:rPr lang="ca-ES" sz="2000" dirty="0"/>
              <a:t>com a mínim: </a:t>
            </a:r>
            <a:endParaRPr lang="ca-ES" sz="2000" dirty="0" smtClean="0"/>
          </a:p>
          <a:p>
            <a:pPr marL="600075" lvl="1" indent="-257175">
              <a:buFont typeface="+mj-lt"/>
              <a:buAutoNum type="alphaLcParenR"/>
            </a:pPr>
            <a:endParaRPr lang="ca-ES" sz="1400" dirty="0" smtClean="0"/>
          </a:p>
          <a:p>
            <a:pPr marL="600075" lvl="1" indent="-257175">
              <a:buFont typeface="+mj-lt"/>
              <a:buAutoNum type="alphaLcParenR"/>
            </a:pPr>
            <a:r>
              <a:rPr lang="ca-ES" sz="1600" dirty="0"/>
              <a:t>Dades personals de l’estudiant</a:t>
            </a:r>
          </a:p>
          <a:p>
            <a:pPr marL="600075" lvl="1" indent="-257175">
              <a:buFont typeface="+mj-lt"/>
              <a:buAutoNum type="alphaLcParenR"/>
            </a:pPr>
            <a:r>
              <a:rPr lang="ca-ES" sz="1600" dirty="0" smtClean="0"/>
              <a:t>Entitat </a:t>
            </a:r>
            <a:r>
              <a:rPr lang="ca-ES" sz="1600" dirty="0"/>
              <a:t>col·laboradora on ha realitzat les pràctiques i lloc d’ubicació</a:t>
            </a:r>
          </a:p>
          <a:p>
            <a:pPr marL="600075" lvl="1" indent="-257175">
              <a:buFont typeface="+mj-lt"/>
              <a:buAutoNum type="alphaLcParenR"/>
            </a:pPr>
            <a:r>
              <a:rPr lang="ca-ES" sz="1600" dirty="0"/>
              <a:t>Descripció concreta i detallada de les tasques, treballs desenvolupats i departaments de l’entitat als quals ha estat assignat, incloent imatges i/o proves gràfiques</a:t>
            </a:r>
          </a:p>
          <a:p>
            <a:pPr marL="600075" lvl="1" indent="-257175">
              <a:buFont typeface="+mj-lt"/>
              <a:buAutoNum type="alphaLcParenR"/>
            </a:pPr>
            <a:r>
              <a:rPr lang="ca-ES" sz="1600" dirty="0"/>
              <a:t>Valoració de les tasques desenvolupades amb els coneixements i les  competències adquirits en relació amb els estudis universitaris</a:t>
            </a:r>
          </a:p>
          <a:p>
            <a:pPr marL="600075" lvl="1" indent="-257175">
              <a:buFont typeface="+mj-lt"/>
              <a:buAutoNum type="alphaLcParenR"/>
            </a:pPr>
            <a:r>
              <a:rPr lang="ca-ES" sz="1600" dirty="0"/>
              <a:t>Relació dels problemes plantejats i el procediment seguit per a la seva resolució</a:t>
            </a:r>
          </a:p>
          <a:p>
            <a:pPr marL="600075" lvl="1" indent="-257175">
              <a:buFont typeface="+mj-lt"/>
              <a:buAutoNum type="alphaLcParenR"/>
            </a:pPr>
            <a:r>
              <a:rPr lang="ca-ES" sz="1600" dirty="0"/>
              <a:t>Identificació de les aportacions que, en matèria d’aprenentatge, han suposat les pràctiques</a:t>
            </a:r>
          </a:p>
          <a:p>
            <a:pPr marL="600075" lvl="1" indent="-257175">
              <a:buFont typeface="+mj-lt"/>
              <a:buAutoNum type="alphaLcParenR"/>
            </a:pPr>
            <a:r>
              <a:rPr lang="ca-ES" sz="1600" dirty="0"/>
              <a:t>Avaluació de les pràctiques i suggeriments de millora</a:t>
            </a:r>
          </a:p>
          <a:p>
            <a:endParaRPr lang="ca-ES" sz="2000" dirty="0"/>
          </a:p>
          <a:p>
            <a:r>
              <a:rPr lang="ca-ES" sz="2000" dirty="0"/>
              <a:t>En cas de que la memòria no compleixi amb la normativa, el vostre tutor EEABB us demanarà una nova versió i l’haureu d’introduir una altra vegada al sistema</a:t>
            </a:r>
          </a:p>
          <a:p>
            <a:r>
              <a:rPr lang="ca-ES" sz="2000" dirty="0"/>
              <a:t>L’avaluació surt automàticament del ítems que l’empresa inclou en el sistema i amb la possibilitat de què el tutor de l’EEABB la confirmi abans de passar a l’expedient acadèmic.</a:t>
            </a:r>
          </a:p>
          <a:p>
            <a:endParaRPr lang="es-ES" sz="4000" dirty="0"/>
          </a:p>
        </p:txBody>
      </p:sp>
    </p:spTree>
    <p:extLst>
      <p:ext uri="{BB962C8B-B14F-4D97-AF65-F5344CB8AC3E}">
        <p14:creationId xmlns:p14="http://schemas.microsoft.com/office/powerpoint/2010/main" val="315360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ca-ES" dirty="0" smtClean="0"/>
              <a:t>Problemes i dubtes bàsics</a:t>
            </a:r>
            <a:endParaRPr lang="es-ES" dirty="0"/>
          </a:p>
        </p:txBody>
      </p:sp>
      <p:sp>
        <p:nvSpPr>
          <p:cNvPr id="3" name="Marcador de contenido 2"/>
          <p:cNvSpPr>
            <a:spLocks noGrp="1"/>
          </p:cNvSpPr>
          <p:nvPr>
            <p:ph idx="1"/>
          </p:nvPr>
        </p:nvSpPr>
        <p:spPr/>
        <p:txBody>
          <a:bodyPr>
            <a:noAutofit/>
          </a:bodyPr>
          <a:lstStyle/>
          <a:p>
            <a:r>
              <a:rPr lang="ca-ES" sz="2000" dirty="0"/>
              <a:t>Data d’inici de l’activitat massa justa (no es poden fer tots els tràmits en un sol dia) – </a:t>
            </a:r>
            <a:r>
              <a:rPr lang="ca-ES" sz="2000" b="1" dirty="0"/>
              <a:t>mínim una setmana</a:t>
            </a:r>
            <a:r>
              <a:rPr lang="ca-ES" sz="2000" dirty="0"/>
              <a:t>, més probable 10 dies.</a:t>
            </a:r>
          </a:p>
          <a:p>
            <a:pPr marL="257175" lvl="0" indent="-257175" defTabSz="685800">
              <a:lnSpc>
                <a:spcPct val="100000"/>
              </a:lnSpc>
              <a:spcBef>
                <a:spcPct val="20000"/>
              </a:spcBef>
            </a:pPr>
            <a:r>
              <a:rPr lang="ca-ES" sz="2000" dirty="0" smtClean="0">
                <a:solidFill>
                  <a:prstClr val="black"/>
                </a:solidFill>
              </a:rPr>
              <a:t>Què </a:t>
            </a:r>
            <a:r>
              <a:rPr lang="ca-ES" sz="2000" dirty="0">
                <a:solidFill>
                  <a:prstClr val="black"/>
                </a:solidFill>
              </a:rPr>
              <a:t>es una </a:t>
            </a:r>
            <a:r>
              <a:rPr lang="ca-ES" sz="2000" b="1" dirty="0">
                <a:solidFill>
                  <a:prstClr val="black"/>
                </a:solidFill>
              </a:rPr>
              <a:t>pròrroga</a:t>
            </a:r>
            <a:r>
              <a:rPr lang="ca-ES" sz="2000" dirty="0">
                <a:solidFill>
                  <a:prstClr val="black"/>
                </a:solidFill>
              </a:rPr>
              <a:t> d’un conveni?</a:t>
            </a:r>
          </a:p>
          <a:p>
            <a:pPr marL="557213" lvl="1" indent="-214313" defTabSz="685800">
              <a:lnSpc>
                <a:spcPct val="100000"/>
              </a:lnSpc>
              <a:spcBef>
                <a:spcPct val="20000"/>
              </a:spcBef>
              <a:buFont typeface="Arial" pitchFamily="34" charset="0"/>
              <a:buChar char="–"/>
            </a:pPr>
            <a:r>
              <a:rPr lang="ca-ES" sz="2000" dirty="0">
                <a:solidFill>
                  <a:prstClr val="black"/>
                </a:solidFill>
              </a:rPr>
              <a:t>Quan es continua a la mateixa empresa i varia el pla de treball </a:t>
            </a:r>
          </a:p>
          <a:p>
            <a:pPr marL="557213" lvl="1" indent="-214313" defTabSz="685800">
              <a:lnSpc>
                <a:spcPct val="100000"/>
              </a:lnSpc>
              <a:spcBef>
                <a:spcPct val="20000"/>
              </a:spcBef>
              <a:buFont typeface="Arial" pitchFamily="34" charset="0"/>
              <a:buChar char="–"/>
            </a:pPr>
            <a:r>
              <a:rPr lang="ca-ES" sz="2000" dirty="0">
                <a:solidFill>
                  <a:prstClr val="black"/>
                </a:solidFill>
              </a:rPr>
              <a:t>Tramitació més senzilla per l’empresa</a:t>
            </a:r>
          </a:p>
          <a:p>
            <a:pPr marL="257175" lvl="0" indent="-257175" defTabSz="685800">
              <a:lnSpc>
                <a:spcPct val="100000"/>
              </a:lnSpc>
              <a:spcBef>
                <a:spcPct val="20000"/>
              </a:spcBef>
            </a:pPr>
            <a:r>
              <a:rPr lang="ca-ES" sz="2000" dirty="0">
                <a:solidFill>
                  <a:prstClr val="black"/>
                </a:solidFill>
              </a:rPr>
              <a:t>No es poden signar dos convenis en paral·lel</a:t>
            </a:r>
          </a:p>
          <a:p>
            <a:pPr marL="257175" lvl="0" indent="-257175" defTabSz="685800">
              <a:lnSpc>
                <a:spcPct val="100000"/>
              </a:lnSpc>
              <a:spcBef>
                <a:spcPct val="20000"/>
              </a:spcBef>
            </a:pPr>
            <a:r>
              <a:rPr lang="ca-ES" sz="2000" dirty="0">
                <a:solidFill>
                  <a:prstClr val="black"/>
                </a:solidFill>
              </a:rPr>
              <a:t>Dificultats per trobar el tutor </a:t>
            </a:r>
            <a:r>
              <a:rPr lang="ca-ES" sz="2000" dirty="0">
                <a:solidFill>
                  <a:prstClr val="black"/>
                </a:solidFill>
                <a:sym typeface="Wingdings" panose="05000000000000000000" pitchFamily="2" charset="2"/>
              </a:rPr>
              <a:t> per defecte serà el coordinador del Grau</a:t>
            </a:r>
            <a:endParaRPr lang="ca-ES" sz="2000" dirty="0">
              <a:solidFill>
                <a:prstClr val="black"/>
              </a:solidFill>
            </a:endParaRPr>
          </a:p>
          <a:p>
            <a:pPr marL="257175" lvl="0" indent="-257175" defTabSz="685800">
              <a:lnSpc>
                <a:spcPct val="100000"/>
              </a:lnSpc>
              <a:spcBef>
                <a:spcPct val="20000"/>
              </a:spcBef>
            </a:pPr>
            <a:r>
              <a:rPr lang="ca-ES" sz="2000" dirty="0">
                <a:solidFill>
                  <a:prstClr val="black"/>
                </a:solidFill>
              </a:rPr>
              <a:t>Quin és el millor moment per fer les pràctiques? Les pràctiques es poden fer durant tot el curs acadèmic, però en el període no lectiu, com en l’estiu, es poden fer fins a 40 hores/setmanals.</a:t>
            </a:r>
          </a:p>
          <a:p>
            <a:pPr marL="257175" lvl="0" indent="-257175" defTabSz="685800">
              <a:lnSpc>
                <a:spcPct val="100000"/>
              </a:lnSpc>
              <a:spcBef>
                <a:spcPct val="20000"/>
              </a:spcBef>
            </a:pPr>
            <a:r>
              <a:rPr lang="ca-ES" sz="2000" b="1" dirty="0">
                <a:solidFill>
                  <a:prstClr val="black"/>
                </a:solidFill>
              </a:rPr>
              <a:t>Alta a la Seguretat Social per part de l’empresa</a:t>
            </a:r>
            <a:r>
              <a:rPr lang="ca-ES" sz="2000" dirty="0">
                <a:solidFill>
                  <a:prstClr val="black"/>
                </a:solidFill>
              </a:rPr>
              <a:t> i sempre ha de ser </a:t>
            </a:r>
            <a:r>
              <a:rPr lang="ca-ES" sz="2000" b="1" dirty="0">
                <a:solidFill>
                  <a:prstClr val="black"/>
                </a:solidFill>
              </a:rPr>
              <a:t>abans</a:t>
            </a:r>
            <a:r>
              <a:rPr lang="ca-ES" sz="2000" dirty="0">
                <a:solidFill>
                  <a:prstClr val="black"/>
                </a:solidFill>
              </a:rPr>
              <a:t> </a:t>
            </a:r>
            <a:r>
              <a:rPr lang="ca-ES" sz="2000" b="1" dirty="0">
                <a:solidFill>
                  <a:prstClr val="black"/>
                </a:solidFill>
              </a:rPr>
              <a:t>de l’inici </a:t>
            </a:r>
            <a:r>
              <a:rPr lang="ca-ES" sz="2000" dirty="0">
                <a:solidFill>
                  <a:prstClr val="black"/>
                </a:solidFill>
              </a:rPr>
              <a:t>de les pràctiques.</a:t>
            </a:r>
          </a:p>
          <a:p>
            <a:pPr marL="257175" lvl="0" indent="-257175" defTabSz="685800">
              <a:lnSpc>
                <a:spcPct val="100000"/>
              </a:lnSpc>
              <a:spcBef>
                <a:spcPct val="20000"/>
              </a:spcBef>
            </a:pPr>
            <a:r>
              <a:rPr lang="ca-ES" sz="2000" b="1" dirty="0">
                <a:solidFill>
                  <a:prstClr val="black"/>
                </a:solidFill>
              </a:rPr>
              <a:t>Per més informació</a:t>
            </a:r>
            <a:r>
              <a:rPr lang="ca-ES" sz="2000" dirty="0">
                <a:solidFill>
                  <a:prstClr val="black"/>
                </a:solidFill>
              </a:rPr>
              <a:t>:  </a:t>
            </a:r>
            <a:r>
              <a:rPr lang="ca-ES" sz="2000" dirty="0">
                <a:solidFill>
                  <a:srgbClr val="1630F4"/>
                </a:solidFill>
                <a:hlinkClick r:id="rId2"/>
              </a:rPr>
              <a:t>https://</a:t>
            </a:r>
            <a:r>
              <a:rPr lang="ca-ES" sz="2000" dirty="0" smtClean="0">
                <a:solidFill>
                  <a:srgbClr val="1630F4"/>
                </a:solidFill>
                <a:hlinkClick r:id="rId2"/>
              </a:rPr>
              <a:t>eeabb.upc.edu/ca/empreses/practiques-academiques-externes</a:t>
            </a:r>
            <a:endParaRPr lang="ca-ES" sz="2000" dirty="0">
              <a:solidFill>
                <a:prstClr val="black"/>
              </a:solidFill>
            </a:endParaRPr>
          </a:p>
        </p:txBody>
      </p:sp>
    </p:spTree>
    <p:extLst>
      <p:ext uri="{BB962C8B-B14F-4D97-AF65-F5344CB8AC3E}">
        <p14:creationId xmlns:p14="http://schemas.microsoft.com/office/powerpoint/2010/main" val="77946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ca-ES" dirty="0"/>
              <a:t>Problemes i dubtes bàsics</a:t>
            </a:r>
            <a:endParaRPr lang="es-ES" dirty="0"/>
          </a:p>
        </p:txBody>
      </p:sp>
      <p:pic>
        <p:nvPicPr>
          <p:cNvPr id="4" name="Imagen 3"/>
          <p:cNvPicPr>
            <a:picLocks noChangeAspect="1"/>
          </p:cNvPicPr>
          <p:nvPr/>
        </p:nvPicPr>
        <p:blipFill>
          <a:blip r:embed="rId2"/>
          <a:stretch>
            <a:fillRect/>
          </a:stretch>
        </p:blipFill>
        <p:spPr>
          <a:xfrm>
            <a:off x="0" y="1155031"/>
            <a:ext cx="7430954" cy="4910466"/>
          </a:xfrm>
          <a:prstGeom prst="rect">
            <a:avLst/>
          </a:prstGeom>
        </p:spPr>
      </p:pic>
      <p:pic>
        <p:nvPicPr>
          <p:cNvPr id="5" name="Imagen 4"/>
          <p:cNvPicPr>
            <a:picLocks noChangeAspect="1"/>
          </p:cNvPicPr>
          <p:nvPr/>
        </p:nvPicPr>
        <p:blipFill>
          <a:blip r:embed="rId3"/>
          <a:stretch>
            <a:fillRect/>
          </a:stretch>
        </p:blipFill>
        <p:spPr>
          <a:xfrm>
            <a:off x="6131495" y="1421752"/>
            <a:ext cx="5222305" cy="2780122"/>
          </a:xfrm>
          <a:prstGeom prst="rect">
            <a:avLst/>
          </a:prstGeom>
        </p:spPr>
      </p:pic>
      <p:pic>
        <p:nvPicPr>
          <p:cNvPr id="6" name="Imagen 5">
            <a:hlinkClick r:id="rId4"/>
          </p:cNvPr>
          <p:cNvPicPr>
            <a:picLocks noChangeAspect="1"/>
          </p:cNvPicPr>
          <p:nvPr/>
        </p:nvPicPr>
        <p:blipFill>
          <a:blip r:embed="rId5"/>
          <a:stretch>
            <a:fillRect/>
          </a:stretch>
        </p:blipFill>
        <p:spPr>
          <a:xfrm>
            <a:off x="6637408" y="4801424"/>
            <a:ext cx="3551354" cy="630547"/>
          </a:xfrm>
          <a:prstGeom prst="rect">
            <a:avLst/>
          </a:prstGeom>
        </p:spPr>
      </p:pic>
      <p:cxnSp>
        <p:nvCxnSpPr>
          <p:cNvPr id="7" name="Conector recto de flecha 6"/>
          <p:cNvCxnSpPr/>
          <p:nvPr/>
        </p:nvCxnSpPr>
        <p:spPr>
          <a:xfrm flipV="1">
            <a:off x="5525108" y="3961589"/>
            <a:ext cx="1448898" cy="15172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095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ca-ES" dirty="0" smtClean="0"/>
              <a:t>Pràctiques a l’estranger</a:t>
            </a:r>
            <a:endParaRPr lang="es-ES" dirty="0"/>
          </a:p>
        </p:txBody>
      </p:sp>
      <p:sp>
        <p:nvSpPr>
          <p:cNvPr id="3" name="Marcador de contenido 2"/>
          <p:cNvSpPr>
            <a:spLocks noGrp="1"/>
          </p:cNvSpPr>
          <p:nvPr>
            <p:ph idx="1"/>
          </p:nvPr>
        </p:nvSpPr>
        <p:spPr>
          <a:xfrm>
            <a:off x="838200" y="1169157"/>
            <a:ext cx="10515600" cy="4893595"/>
          </a:xfrm>
        </p:spPr>
        <p:txBody>
          <a:bodyPr>
            <a:noAutofit/>
          </a:bodyPr>
          <a:lstStyle/>
          <a:p>
            <a:pPr marL="214313" indent="-214313">
              <a:buClr>
                <a:srgbClr val="007ABE"/>
              </a:buClr>
            </a:pPr>
            <a:r>
              <a:rPr lang="ca-ES" sz="1800" dirty="0">
                <a:latin typeface="Calibri" panose="020F0502020204030204" pitchFamily="34" charset="0"/>
                <a:cs typeface="Calibri" panose="020F0502020204030204" pitchFamily="34" charset="0"/>
              </a:rPr>
              <a:t>Es signa un </a:t>
            </a:r>
            <a:r>
              <a:rPr lang="ca-ES" sz="1800" u="sng" dirty="0">
                <a:latin typeface="Calibri" panose="020F0502020204030204" pitchFamily="34" charset="0"/>
                <a:cs typeface="Calibri" panose="020F0502020204030204" pitchFamily="34" charset="0"/>
              </a:rPr>
              <a:t>conveni diferent</a:t>
            </a:r>
            <a:r>
              <a:rPr lang="ca-ES" sz="1800" dirty="0">
                <a:latin typeface="Calibri" panose="020F0502020204030204" pitchFamily="34" charset="0"/>
                <a:cs typeface="Calibri" panose="020F0502020204030204" pitchFamily="34" charset="0"/>
              </a:rPr>
              <a:t>, el “</a:t>
            </a:r>
            <a:r>
              <a:rPr lang="ca-ES" sz="1800" b="1" u="sng" dirty="0" err="1">
                <a:latin typeface="Calibri" panose="020F0502020204030204" pitchFamily="34" charset="0"/>
                <a:cs typeface="Calibri" panose="020F0502020204030204" pitchFamily="34" charset="0"/>
              </a:rPr>
              <a:t>Traineeship</a:t>
            </a:r>
            <a:r>
              <a:rPr lang="ca-ES" sz="1800" b="1" u="sng" dirty="0">
                <a:latin typeface="Calibri" panose="020F0502020204030204" pitchFamily="34" charset="0"/>
                <a:cs typeface="Calibri" panose="020F0502020204030204" pitchFamily="34" charset="0"/>
              </a:rPr>
              <a:t> o </a:t>
            </a:r>
            <a:r>
              <a:rPr lang="ca-ES" sz="1800" b="1" u="sng" dirty="0" err="1">
                <a:latin typeface="Calibri" panose="020F0502020204030204" pitchFamily="34" charset="0"/>
                <a:cs typeface="Calibri" panose="020F0502020204030204" pitchFamily="34" charset="0"/>
              </a:rPr>
              <a:t>Internship</a:t>
            </a:r>
            <a:r>
              <a:rPr lang="ca-ES" sz="1800" dirty="0">
                <a:latin typeface="Calibri" panose="020F0502020204030204" pitchFamily="34" charset="0"/>
                <a:cs typeface="Calibri" panose="020F0502020204030204" pitchFamily="34" charset="0"/>
              </a:rPr>
              <a:t>” </a:t>
            </a:r>
            <a:r>
              <a:rPr lang="ca-ES" sz="1800" dirty="0" err="1">
                <a:latin typeface="Calibri" panose="020F0502020204030204" pitchFamily="34" charset="0"/>
                <a:cs typeface="Calibri" panose="020F0502020204030204" pitchFamily="34" charset="0"/>
              </a:rPr>
              <a:t>Agreement</a:t>
            </a:r>
            <a:endParaRPr lang="ca-ES" sz="1800" dirty="0">
              <a:latin typeface="Calibri" panose="020F0502020204030204" pitchFamily="34" charset="0"/>
              <a:cs typeface="Calibri" panose="020F0502020204030204" pitchFamily="34" charset="0"/>
            </a:endParaRPr>
          </a:p>
          <a:p>
            <a:pPr marL="214313" indent="-214313">
              <a:buClr>
                <a:srgbClr val="007ABE"/>
              </a:buClr>
            </a:pPr>
            <a:endParaRPr lang="ca-ES" sz="1800" dirty="0">
              <a:latin typeface="Calibri" panose="020F0502020204030204" pitchFamily="34" charset="0"/>
              <a:cs typeface="Calibri" panose="020F0502020204030204" pitchFamily="34" charset="0"/>
            </a:endParaRPr>
          </a:p>
          <a:p>
            <a:pPr marL="214313" indent="-214313">
              <a:buClr>
                <a:srgbClr val="007ABE"/>
              </a:buClr>
            </a:pPr>
            <a:r>
              <a:rPr lang="ca-ES" sz="1800" dirty="0">
                <a:latin typeface="Calibri" panose="020F0502020204030204" pitchFamily="34" charset="0"/>
                <a:cs typeface="Calibri" panose="020F0502020204030204" pitchFamily="34" charset="0"/>
              </a:rPr>
              <a:t>És una </a:t>
            </a:r>
            <a:r>
              <a:rPr lang="ca-ES" sz="1800" b="1" dirty="0">
                <a:latin typeface="Calibri" panose="020F0502020204030204" pitchFamily="34" charset="0"/>
                <a:cs typeface="Calibri" panose="020F0502020204030204" pitchFamily="34" charset="0"/>
              </a:rPr>
              <a:t>modalitat de mobilitat </a:t>
            </a:r>
            <a:r>
              <a:rPr lang="ca-ES" sz="1800" dirty="0">
                <a:latin typeface="Calibri" panose="020F0502020204030204" pitchFamily="34" charset="0"/>
                <a:cs typeface="Calibri" panose="020F0502020204030204" pitchFamily="34" charset="0"/>
              </a:rPr>
              <a:t>amb les condicions pròpies diferents dels CCE.</a:t>
            </a:r>
          </a:p>
          <a:p>
            <a:pPr marL="214313" indent="-214313">
              <a:buClr>
                <a:srgbClr val="007ABE"/>
              </a:buClr>
            </a:pPr>
            <a:r>
              <a:rPr lang="ca-ES" sz="1800" dirty="0">
                <a:latin typeface="Calibri" panose="020F0502020204030204" pitchFamily="34" charset="0"/>
                <a:cs typeface="Calibri" panose="020F0502020204030204" pitchFamily="34" charset="0"/>
              </a:rPr>
              <a:t>Contactar per e-mail a la bústia:   </a:t>
            </a:r>
            <a:r>
              <a:rPr lang="ca-ES" sz="1800" dirty="0" smtClean="0">
                <a:solidFill>
                  <a:srgbClr val="0000FF"/>
                </a:solidFill>
                <a:latin typeface="Calibri" panose="020F0502020204030204" pitchFamily="34" charset="0"/>
                <a:cs typeface="Calibri" panose="020F0502020204030204" pitchFamily="34" charset="0"/>
              </a:rPr>
              <a:t>eeabb.erasmus@upc.edu</a:t>
            </a:r>
            <a:endParaRPr lang="ca-ES" sz="1800" dirty="0">
              <a:latin typeface="Calibri" panose="020F0502020204030204" pitchFamily="34" charset="0"/>
              <a:cs typeface="Calibri" panose="020F0502020204030204" pitchFamily="34" charset="0"/>
            </a:endParaRPr>
          </a:p>
          <a:p>
            <a:pPr marL="214313" indent="-214313">
              <a:buClr>
                <a:srgbClr val="007ABE"/>
              </a:buClr>
            </a:pPr>
            <a:r>
              <a:rPr lang="ca-ES" sz="1800" dirty="0">
                <a:latin typeface="Calibri" panose="020F0502020204030204" pitchFamily="34" charset="0"/>
                <a:cs typeface="Calibri" panose="020F0502020204030204" pitchFamily="34" charset="0"/>
              </a:rPr>
              <a:t>De moment no tenim una base de dades per acollir les ofertes de l’estranger</a:t>
            </a:r>
            <a:endParaRPr lang="ca-ES" sz="1800" dirty="0">
              <a:solidFill>
                <a:srgbClr val="000000"/>
              </a:solidFill>
              <a:latin typeface="Calibri" panose="020F0502020204030204" pitchFamily="34" charset="0"/>
              <a:cs typeface="Calibri" panose="020F0502020204030204" pitchFamily="34" charset="0"/>
            </a:endParaRPr>
          </a:p>
          <a:p>
            <a:pPr lvl="1" indent="-342900">
              <a:buClr>
                <a:srgbClr val="007ABE"/>
              </a:buClr>
              <a:buSzPct val="80000"/>
              <a:buFont typeface="Courier New" panose="02070309020205020404" pitchFamily="49" charset="0"/>
              <a:buChar char="o"/>
            </a:pPr>
            <a:r>
              <a:rPr lang="ca-ES" sz="1800" dirty="0">
                <a:latin typeface="Calibri" panose="020F0502020204030204" pitchFamily="34" charset="0"/>
                <a:cs typeface="Calibri" panose="020F0502020204030204" pitchFamily="34" charset="0"/>
              </a:rPr>
              <a:t>Heu de buscar l’empresa o les ofertes </a:t>
            </a:r>
            <a:r>
              <a:rPr lang="ca-ES" sz="1800" b="1" dirty="0">
                <a:latin typeface="Calibri" panose="020F0502020204030204" pitchFamily="34" charset="0"/>
                <a:cs typeface="Calibri" panose="020F0502020204030204" pitchFamily="34" charset="0"/>
              </a:rPr>
              <a:t>pel vostre compte </a:t>
            </a:r>
          </a:p>
          <a:p>
            <a:pPr marL="1028700" lvl="2" indent="-342900">
              <a:buClr>
                <a:srgbClr val="007ABE"/>
              </a:buClr>
              <a:buSzPct val="80000"/>
              <a:buFont typeface="Wingdings" panose="05000000000000000000" pitchFamily="2" charset="2"/>
              <a:buChar char="Ø"/>
            </a:pPr>
            <a:r>
              <a:rPr lang="ca-ES" sz="2400" dirty="0">
                <a:solidFill>
                  <a:srgbClr val="000000"/>
                </a:solidFill>
                <a:latin typeface="Calibri" panose="020F0502020204030204" pitchFamily="34" charset="0"/>
                <a:cs typeface="Calibri" panose="020F0502020204030204" pitchFamily="34" charset="0"/>
              </a:rPr>
              <a:t>Suggeriments d’on buscar: </a:t>
            </a:r>
            <a:r>
              <a:rPr lang="ca-ES" sz="1800" dirty="0">
                <a:solidFill>
                  <a:srgbClr val="000000"/>
                </a:solidFill>
                <a:latin typeface="Calibri" panose="020F0502020204030204" pitchFamily="34" charset="0"/>
                <a:cs typeface="Calibri" panose="020F0502020204030204" pitchFamily="34" charset="0"/>
              </a:rPr>
              <a:t> </a:t>
            </a:r>
            <a:r>
              <a:rPr lang="ca-ES" sz="1400" dirty="0">
                <a:solidFill>
                  <a:srgbClr val="000000"/>
                </a:solidFill>
                <a:latin typeface="Calibri" panose="020F0502020204030204" pitchFamily="34" charset="0"/>
                <a:cs typeface="Calibri" panose="020F0502020204030204" pitchFamily="34" charset="0"/>
                <a:hlinkClick r:id="rId2"/>
              </a:rPr>
              <a:t>http://www.erasmusintern.org</a:t>
            </a:r>
            <a:r>
              <a:rPr lang="ca-ES" sz="1800" dirty="0">
                <a:solidFill>
                  <a:srgbClr val="000000"/>
                </a:solidFill>
                <a:latin typeface="Calibri" panose="020F0502020204030204" pitchFamily="34" charset="0"/>
                <a:cs typeface="Calibri" panose="020F0502020204030204" pitchFamily="34" charset="0"/>
              </a:rPr>
              <a:t>, </a:t>
            </a:r>
            <a:r>
              <a:rPr lang="ca-ES" sz="1400" dirty="0">
                <a:latin typeface="Calibri" panose="020F0502020204030204" pitchFamily="34" charset="0"/>
                <a:cs typeface="Calibri" panose="020F0502020204030204" pitchFamily="34" charset="0"/>
                <a:hlinkClick r:id="rId3"/>
              </a:rPr>
              <a:t>https://www.upc.edu/sri/ca/estudiantat/mobilitat-estudiants/mobilitat-destudiantat-de-la-upc/treballar-a-lestranger/practiques-en-una-empresa-a-lestranger</a:t>
            </a:r>
            <a:endParaRPr lang="ca-ES" sz="1400" dirty="0">
              <a:latin typeface="Calibri" panose="020F0502020204030204" pitchFamily="34" charset="0"/>
              <a:cs typeface="Calibri" panose="020F0502020204030204" pitchFamily="34" charset="0"/>
            </a:endParaRPr>
          </a:p>
          <a:p>
            <a:pPr>
              <a:buClr>
                <a:srgbClr val="007ABE"/>
              </a:buClr>
              <a:buSzPct val="80000"/>
            </a:pPr>
            <a:endParaRPr lang="ca-ES" sz="1800" dirty="0">
              <a:solidFill>
                <a:srgbClr val="000000"/>
              </a:solidFill>
              <a:latin typeface="Calibri" panose="020F0502020204030204" pitchFamily="34" charset="0"/>
              <a:cs typeface="Calibri" panose="020F0502020204030204" pitchFamily="34" charset="0"/>
            </a:endParaRPr>
          </a:p>
          <a:p>
            <a:pPr>
              <a:buClr>
                <a:srgbClr val="007ABE"/>
              </a:buClr>
              <a:buSzPct val="80000"/>
            </a:pPr>
            <a:r>
              <a:rPr lang="ca-ES" sz="1800" dirty="0">
                <a:solidFill>
                  <a:srgbClr val="000000"/>
                </a:solidFill>
                <a:latin typeface="Calibri" panose="020F0502020204030204" pitchFamily="34" charset="0"/>
                <a:cs typeface="Calibri" panose="020F0502020204030204" pitchFamily="34" charset="0"/>
              </a:rPr>
              <a:t>L’empresa ha de ser internacional, </a:t>
            </a:r>
            <a:r>
              <a:rPr lang="ca-ES" sz="1800" b="1" dirty="0">
                <a:solidFill>
                  <a:srgbClr val="000000"/>
                </a:solidFill>
                <a:latin typeface="Calibri" panose="020F0502020204030204" pitchFamily="34" charset="0"/>
                <a:cs typeface="Calibri" panose="020F0502020204030204" pitchFamily="34" charset="0"/>
              </a:rPr>
              <a:t>tenir la seu de les vostres pràctiques fora d’Espanya</a:t>
            </a:r>
          </a:p>
          <a:p>
            <a:pPr>
              <a:buClr>
                <a:srgbClr val="007ABE"/>
              </a:buClr>
              <a:buSzPct val="80000"/>
            </a:pPr>
            <a:r>
              <a:rPr lang="ca-ES" sz="1800" dirty="0">
                <a:latin typeface="Calibri" panose="020F0502020204030204" pitchFamily="34" charset="0"/>
                <a:cs typeface="Calibri" panose="020F0502020204030204" pitchFamily="34" charset="0"/>
              </a:rPr>
              <a:t>No podem garantir el salari mínim UPC</a:t>
            </a:r>
          </a:p>
          <a:p>
            <a:pPr>
              <a:buClr>
                <a:srgbClr val="007ABE"/>
              </a:buClr>
              <a:buSzPct val="80000"/>
            </a:pPr>
            <a:r>
              <a:rPr lang="ca-ES" sz="1800" dirty="0">
                <a:latin typeface="Calibri" panose="020F0502020204030204" pitchFamily="34" charset="0"/>
                <a:cs typeface="Calibri" panose="020F0502020204030204" pitchFamily="34" charset="0"/>
              </a:rPr>
              <a:t>Es pot demanar ajut econòmic amb una beca Erasmus Pràctiques ( si es fa en aquesta modalitat) i es cada resolt cada mes.</a:t>
            </a:r>
          </a:p>
          <a:p>
            <a:pPr>
              <a:buClr>
                <a:srgbClr val="007ABE"/>
              </a:buClr>
              <a:buSzPct val="80000"/>
            </a:pPr>
            <a:r>
              <a:rPr lang="ca-ES" sz="1800" dirty="0">
                <a:latin typeface="Calibri" panose="020F0502020204030204" pitchFamily="34" charset="0"/>
                <a:cs typeface="Calibri" panose="020F0502020204030204" pitchFamily="34" charset="0"/>
              </a:rPr>
              <a:t>Si només feu pràctiques durant la vostra estada, podreu fer fins a 40h/set </a:t>
            </a:r>
          </a:p>
        </p:txBody>
      </p:sp>
    </p:spTree>
    <p:extLst>
      <p:ext uri="{BB962C8B-B14F-4D97-AF65-F5344CB8AC3E}">
        <p14:creationId xmlns:p14="http://schemas.microsoft.com/office/powerpoint/2010/main" val="983825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ca-ES" dirty="0" smtClean="0"/>
              <a:t>Pràctiques a l’estranger</a:t>
            </a:r>
            <a:endParaRPr lang="es-ES" dirty="0"/>
          </a:p>
        </p:txBody>
      </p:sp>
      <p:sp>
        <p:nvSpPr>
          <p:cNvPr id="3" name="Marcador de contenido 2"/>
          <p:cNvSpPr>
            <a:spLocks noGrp="1"/>
          </p:cNvSpPr>
          <p:nvPr>
            <p:ph idx="1"/>
          </p:nvPr>
        </p:nvSpPr>
        <p:spPr/>
        <p:txBody>
          <a:bodyPr/>
          <a:lstStyle/>
          <a:p>
            <a:pPr marL="214313" indent="-214313">
              <a:buClr>
                <a:srgbClr val="007ABE"/>
              </a:buClr>
            </a:pPr>
            <a:r>
              <a:rPr lang="ca-ES" sz="2100" dirty="0">
                <a:latin typeface="Calibri" panose="020F0502020204030204" pitchFamily="34" charset="0"/>
                <a:cs typeface="Calibri" panose="020F0502020204030204" pitchFamily="34" charset="0"/>
              </a:rPr>
              <a:t>Procediment</a:t>
            </a:r>
            <a:r>
              <a:rPr lang="ca-ES" sz="1800" dirty="0">
                <a:latin typeface="Calibri" panose="020F0502020204030204" pitchFamily="34" charset="0"/>
                <a:cs typeface="Calibri" panose="020F0502020204030204" pitchFamily="34" charset="0"/>
              </a:rPr>
              <a:t>:</a:t>
            </a:r>
          </a:p>
          <a:p>
            <a:pPr lvl="1" indent="-342900">
              <a:buClr>
                <a:srgbClr val="007ABE"/>
              </a:buClr>
              <a:buSzPct val="80000"/>
              <a:buFont typeface="Courier New" panose="02070309020205020404" pitchFamily="49" charset="0"/>
              <a:buChar char="o"/>
            </a:pPr>
            <a:r>
              <a:rPr lang="ca-ES" sz="1800" dirty="0">
                <a:latin typeface="Calibri" panose="020F0502020204030204" pitchFamily="34" charset="0"/>
                <a:cs typeface="Calibri" panose="020F0502020204030204" pitchFamily="34" charset="0"/>
              </a:rPr>
              <a:t>Contactar amb una empresa</a:t>
            </a:r>
          </a:p>
          <a:p>
            <a:pPr lvl="1" indent="-342900">
              <a:buClr>
                <a:srgbClr val="007ABE"/>
              </a:buClr>
              <a:buSzPct val="80000"/>
              <a:buFont typeface="Courier New" panose="02070309020205020404" pitchFamily="49" charset="0"/>
              <a:buChar char="o"/>
            </a:pPr>
            <a:r>
              <a:rPr lang="ca-ES" sz="1800" dirty="0">
                <a:latin typeface="Calibri" panose="020F0502020204030204" pitchFamily="34" charset="0"/>
                <a:cs typeface="Calibri" panose="020F0502020204030204" pitchFamily="34" charset="0"/>
              </a:rPr>
              <a:t>Tenir un tutor allà i un a l’EEABB</a:t>
            </a:r>
          </a:p>
          <a:p>
            <a:pPr lvl="1" indent="-342900">
              <a:buClr>
                <a:srgbClr val="007ABE"/>
              </a:buClr>
              <a:buSzPct val="80000"/>
              <a:buFont typeface="Courier New" panose="02070309020205020404" pitchFamily="49" charset="0"/>
              <a:buChar char="o"/>
            </a:pPr>
            <a:r>
              <a:rPr lang="ca-ES" sz="1800" dirty="0">
                <a:latin typeface="Calibri" panose="020F0502020204030204" pitchFamily="34" charset="0"/>
                <a:cs typeface="Calibri" panose="020F0502020204030204" pitchFamily="34" charset="0"/>
              </a:rPr>
              <a:t>Firmar un </a:t>
            </a:r>
            <a:r>
              <a:rPr lang="ca-ES" sz="1800" b="1" i="1" dirty="0" err="1">
                <a:latin typeface="Calibri" panose="020F0502020204030204" pitchFamily="34" charset="0"/>
                <a:cs typeface="Calibri" panose="020F0502020204030204" pitchFamily="34" charset="0"/>
              </a:rPr>
              <a:t>Learning</a:t>
            </a:r>
            <a:r>
              <a:rPr lang="ca-ES" sz="1800" b="1" i="1" dirty="0">
                <a:latin typeface="Calibri" panose="020F0502020204030204" pitchFamily="34" charset="0"/>
                <a:cs typeface="Calibri" panose="020F0502020204030204" pitchFamily="34" charset="0"/>
              </a:rPr>
              <a:t> </a:t>
            </a:r>
            <a:r>
              <a:rPr lang="ca-ES" sz="1800" b="1" i="1" dirty="0" err="1">
                <a:latin typeface="Calibri" panose="020F0502020204030204" pitchFamily="34" charset="0"/>
                <a:cs typeface="Calibri" panose="020F0502020204030204" pitchFamily="34" charset="0"/>
              </a:rPr>
              <a:t>Agreement</a:t>
            </a:r>
            <a:r>
              <a:rPr lang="ca-ES" sz="1800" b="1" i="1" dirty="0">
                <a:latin typeface="Calibri" panose="020F0502020204030204" pitchFamily="34" charset="0"/>
                <a:cs typeface="Calibri" panose="020F0502020204030204" pitchFamily="34" charset="0"/>
              </a:rPr>
              <a:t> for </a:t>
            </a:r>
            <a:r>
              <a:rPr lang="ca-ES" sz="1800" b="1" i="1" dirty="0" err="1">
                <a:latin typeface="Calibri" panose="020F0502020204030204" pitchFamily="34" charset="0"/>
                <a:cs typeface="Calibri" panose="020F0502020204030204" pitchFamily="34" charset="0"/>
              </a:rPr>
              <a:t>Traineeship</a:t>
            </a:r>
            <a:r>
              <a:rPr lang="ca-ES" sz="1800" dirty="0">
                <a:latin typeface="Calibri" panose="020F0502020204030204" pitchFamily="34" charset="0"/>
                <a:cs typeface="Calibri" panose="020F0502020204030204" pitchFamily="34" charset="0"/>
              </a:rPr>
              <a:t>: </a:t>
            </a:r>
          </a:p>
          <a:p>
            <a:pPr marL="1028700" lvl="2" indent="-342900">
              <a:buClr>
                <a:srgbClr val="007ABE"/>
              </a:buClr>
              <a:buSzPct val="80000"/>
              <a:buFont typeface="Courier New" panose="02070309020205020404" pitchFamily="49" charset="0"/>
              <a:buChar char="o"/>
            </a:pPr>
            <a:r>
              <a:rPr lang="ca-ES" dirty="0">
                <a:latin typeface="Calibri" panose="020F0502020204030204" pitchFamily="34" charset="0"/>
                <a:cs typeface="Calibri" panose="020F0502020204030204" pitchFamily="34" charset="0"/>
              </a:rPr>
              <a:t>Estudiant, empresa, subdirecció relacions externes</a:t>
            </a:r>
            <a:endParaRPr lang="ca-ES" b="1" dirty="0">
              <a:latin typeface="Calibri" panose="020F0502020204030204" pitchFamily="34" charset="0"/>
              <a:cs typeface="Calibri" panose="020F0502020204030204" pitchFamily="34" charset="0"/>
            </a:endParaRPr>
          </a:p>
          <a:p>
            <a:pPr lvl="1" indent="-342900">
              <a:buClr>
                <a:srgbClr val="007ABE"/>
              </a:buClr>
              <a:buSzPct val="80000"/>
              <a:buFont typeface="Courier New" panose="02070309020205020404" pitchFamily="49" charset="0"/>
              <a:buChar char="o"/>
            </a:pPr>
            <a:r>
              <a:rPr lang="ca-ES" sz="1800" dirty="0">
                <a:latin typeface="Calibri" panose="020F0502020204030204" pitchFamily="34" charset="0"/>
                <a:cs typeface="Calibri" panose="020F0502020204030204" pitchFamily="34" charset="0"/>
              </a:rPr>
              <a:t>Fer la matrícula (crèdits de les pràctiques + assegurança de mobilitat)</a:t>
            </a:r>
          </a:p>
          <a:p>
            <a:pPr lvl="1" indent="-342900">
              <a:buClr>
                <a:srgbClr val="007ABE"/>
              </a:buClr>
              <a:buSzPct val="80000"/>
              <a:buFont typeface="Courier New" panose="02070309020205020404" pitchFamily="49" charset="0"/>
              <a:buChar char="o"/>
            </a:pPr>
            <a:r>
              <a:rPr lang="ca-ES" sz="1800" dirty="0">
                <a:latin typeface="Calibri" panose="020F0502020204030204" pitchFamily="34" charset="0"/>
                <a:cs typeface="Calibri" panose="020F0502020204030204" pitchFamily="34" charset="0"/>
              </a:rPr>
              <a:t>Avaluació de les pràctiques: avaluació empresa (qüestionari) + avaluació estudiant (s’ha de lliurar la </a:t>
            </a:r>
            <a:r>
              <a:rPr lang="ca-ES" sz="1800" dirty="0">
                <a:latin typeface="Calibri" panose="020F0502020204030204" pitchFamily="34" charset="0"/>
                <a:cs typeface="Calibri" panose="020F0502020204030204" pitchFamily="34" charset="0"/>
                <a:hlinkClick r:id="rId2" action="ppaction://hlinksldjump"/>
              </a:rPr>
              <a:t>memòria</a:t>
            </a:r>
            <a:r>
              <a:rPr lang="ca-ES" sz="1800" dirty="0">
                <a:latin typeface="Calibri" panose="020F0502020204030204" pitchFamily="34" charset="0"/>
                <a:cs typeface="Calibri" panose="020F0502020204030204" pitchFamily="34" charset="0"/>
              </a:rPr>
              <a:t>*) + avaluació tutor EEABB</a:t>
            </a:r>
            <a:endParaRPr lang="ca-ES" sz="1800" b="1" dirty="0">
              <a:solidFill>
                <a:srgbClr val="000000"/>
              </a:solidFill>
              <a:latin typeface="Calibri" panose="020F0502020204030204" pitchFamily="34" charset="0"/>
              <a:cs typeface="Calibri" panose="020F0502020204030204" pitchFamily="34" charset="0"/>
            </a:endParaRPr>
          </a:p>
          <a:p>
            <a:pPr lvl="1">
              <a:buClr>
                <a:srgbClr val="007ABE"/>
              </a:buClr>
              <a:buSzPct val="80000"/>
            </a:pPr>
            <a:endParaRPr lang="ca-ES" sz="1800" b="1" dirty="0">
              <a:solidFill>
                <a:srgbClr val="000000"/>
              </a:solidFill>
              <a:latin typeface="Calibri" panose="020F0502020204030204" pitchFamily="34" charset="0"/>
              <a:cs typeface="Calibri" panose="020F0502020204030204" pitchFamily="34" charset="0"/>
            </a:endParaRPr>
          </a:p>
          <a:p>
            <a:pPr marL="342900" lvl="1" indent="0">
              <a:buClr>
                <a:srgbClr val="007ABE"/>
              </a:buClr>
              <a:buSzPct val="80000"/>
              <a:buNone/>
            </a:pPr>
            <a:r>
              <a:rPr lang="ca-ES" b="1" dirty="0">
                <a:solidFill>
                  <a:srgbClr val="000000"/>
                </a:solidFill>
                <a:latin typeface="Calibri" panose="020F0502020204030204" pitchFamily="34" charset="0"/>
                <a:cs typeface="Calibri" panose="020F0502020204030204" pitchFamily="34" charset="0"/>
              </a:rPr>
              <a:t>*La memòria tindrà el mateix format i contingut exposats en la diapositiva </a:t>
            </a:r>
            <a:r>
              <a:rPr lang="ca-ES" b="1" dirty="0" smtClean="0">
                <a:solidFill>
                  <a:srgbClr val="000000"/>
                </a:solidFill>
                <a:latin typeface="Calibri" panose="020F0502020204030204" pitchFamily="34" charset="0"/>
                <a:cs typeface="Calibri" panose="020F0502020204030204" pitchFamily="34" charset="0"/>
                <a:hlinkClick r:id="rId3" action="ppaction://hlinksldjump"/>
              </a:rPr>
              <a:t>13</a:t>
            </a:r>
            <a:endParaRPr lang="ca-ES"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4280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Contenidor de contingut 2">
            <a:extLst>
              <a:ext uri="{FF2B5EF4-FFF2-40B4-BE49-F238E27FC236}">
                <a16:creationId xmlns:a16="http://schemas.microsoft.com/office/drawing/2014/main" id="{2EC9EBD0-7417-4A96-A249-0C3328D8A096}"/>
              </a:ext>
            </a:extLst>
          </p:cNvPr>
          <p:cNvPicPr>
            <a:picLocks noGrp="1" noChangeAspect="1"/>
          </p:cNvPicPr>
          <p:nvPr>
            <p:ph idx="1"/>
          </p:nvPr>
        </p:nvPicPr>
        <p:blipFill>
          <a:blip r:embed="rId2"/>
          <a:stretch>
            <a:fillRect/>
          </a:stretch>
        </p:blipFill>
        <p:spPr>
          <a:xfrm>
            <a:off x="646214" y="1315110"/>
            <a:ext cx="7328486" cy="3475253"/>
          </a:xfrm>
          <a:prstGeom prst="rect">
            <a:avLst/>
          </a:prstGeom>
        </p:spPr>
      </p:pic>
      <p:pic>
        <p:nvPicPr>
          <p:cNvPr id="5" name="Imatge 3">
            <a:extLst>
              <a:ext uri="{FF2B5EF4-FFF2-40B4-BE49-F238E27FC236}">
                <a16:creationId xmlns:a16="http://schemas.microsoft.com/office/drawing/2014/main" id="{38BA5F8B-0471-4060-86A5-36C64634ABA7}"/>
              </a:ext>
            </a:extLst>
          </p:cNvPr>
          <p:cNvPicPr>
            <a:picLocks noChangeAspect="1"/>
          </p:cNvPicPr>
          <p:nvPr/>
        </p:nvPicPr>
        <p:blipFill>
          <a:blip r:embed="rId3"/>
          <a:stretch>
            <a:fillRect/>
          </a:stretch>
        </p:blipFill>
        <p:spPr>
          <a:xfrm>
            <a:off x="4127680" y="5013880"/>
            <a:ext cx="3228112" cy="1138527"/>
          </a:xfrm>
          <a:prstGeom prst="rect">
            <a:avLst/>
          </a:prstGeom>
        </p:spPr>
      </p:pic>
      <p:pic>
        <p:nvPicPr>
          <p:cNvPr id="6" name="Imatge 4">
            <a:extLst>
              <a:ext uri="{FF2B5EF4-FFF2-40B4-BE49-F238E27FC236}">
                <a16:creationId xmlns:a16="http://schemas.microsoft.com/office/drawing/2014/main" id="{09ADD929-1B05-43CC-B5AE-1771107E027C}"/>
              </a:ext>
            </a:extLst>
          </p:cNvPr>
          <p:cNvPicPr>
            <a:picLocks noChangeAspect="1"/>
          </p:cNvPicPr>
          <p:nvPr/>
        </p:nvPicPr>
        <p:blipFill>
          <a:blip r:embed="rId4"/>
          <a:stretch>
            <a:fillRect/>
          </a:stretch>
        </p:blipFill>
        <p:spPr>
          <a:xfrm>
            <a:off x="7584064" y="5270737"/>
            <a:ext cx="2295343" cy="370364"/>
          </a:xfrm>
          <a:prstGeom prst="rect">
            <a:avLst/>
          </a:prstGeom>
        </p:spPr>
      </p:pic>
    </p:spTree>
    <p:extLst>
      <p:ext uri="{BB962C8B-B14F-4D97-AF65-F5344CB8AC3E}">
        <p14:creationId xmlns:p14="http://schemas.microsoft.com/office/powerpoint/2010/main" val="3165497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Dubtes i consultes</a:t>
            </a:r>
            <a:endParaRPr lang="es-ES" dirty="0"/>
          </a:p>
        </p:txBody>
      </p:sp>
      <p:sp>
        <p:nvSpPr>
          <p:cNvPr id="4" name="Text Box 6"/>
          <p:cNvSpPr txBox="1">
            <a:spLocks noGrp="1" noChangeArrowheads="1"/>
          </p:cNvSpPr>
          <p:nvPr>
            <p:ph idx="1"/>
          </p:nvPr>
        </p:nvSpPr>
        <p:spPr bwMode="auto">
          <a:xfrm>
            <a:off x="838200" y="1283368"/>
            <a:ext cx="10515600" cy="454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marL="0" indent="0" algn="ctr" eaLnBrk="1" hangingPunct="1">
              <a:spcBef>
                <a:spcPct val="50000"/>
              </a:spcBef>
              <a:buNone/>
            </a:pPr>
            <a:r>
              <a:rPr lang="ca-ES" altLang="es-ES" sz="1600" b="0" dirty="0"/>
              <a:t>Podreu consultar tota la informació:</a:t>
            </a:r>
          </a:p>
          <a:p>
            <a:pPr marL="0" indent="0" algn="ctr">
              <a:spcBef>
                <a:spcPct val="50000"/>
              </a:spcBef>
              <a:buNone/>
            </a:pPr>
            <a:r>
              <a:rPr lang="ca-ES" altLang="es-ES" sz="2400" b="0" u="sng" dirty="0">
                <a:solidFill>
                  <a:srgbClr val="1630F4"/>
                </a:solidFill>
                <a:hlinkClick r:id="rId2"/>
              </a:rPr>
              <a:t>https://</a:t>
            </a:r>
            <a:r>
              <a:rPr lang="ca-ES" altLang="es-ES" sz="2400" b="0" u="sng" dirty="0" smtClean="0">
                <a:solidFill>
                  <a:srgbClr val="1630F4"/>
                </a:solidFill>
                <a:hlinkClick r:id="rId2"/>
              </a:rPr>
              <a:t>eeabb.upc.edu/ca/empreses</a:t>
            </a:r>
            <a:endParaRPr lang="ca-ES" altLang="es-ES" sz="2400" b="0" u="sng" dirty="0" smtClean="0">
              <a:solidFill>
                <a:srgbClr val="1630F4"/>
              </a:solidFill>
            </a:endParaRPr>
          </a:p>
          <a:p>
            <a:pPr marL="0" indent="0" algn="ctr">
              <a:spcBef>
                <a:spcPct val="50000"/>
              </a:spcBef>
              <a:buNone/>
            </a:pPr>
            <a:endParaRPr lang="ca-ES" altLang="es-ES" sz="2400" b="0" u="sng" dirty="0">
              <a:solidFill>
                <a:srgbClr val="1630F4"/>
              </a:solidFill>
            </a:endParaRPr>
          </a:p>
          <a:p>
            <a:pPr marL="0" indent="0" algn="ctr">
              <a:spcBef>
                <a:spcPct val="50000"/>
              </a:spcBef>
              <a:buNone/>
            </a:pPr>
            <a:r>
              <a:rPr lang="ca-ES" altLang="es-ES" sz="1800" b="0" dirty="0"/>
              <a:t>o per </a:t>
            </a:r>
            <a:r>
              <a:rPr lang="ca-ES" altLang="es-ES" sz="1800" b="0" dirty="0" smtClean="0"/>
              <a:t>correu:</a:t>
            </a:r>
            <a:endParaRPr lang="ca-ES" altLang="es-ES" sz="1800" b="0" dirty="0"/>
          </a:p>
          <a:p>
            <a:pPr>
              <a:spcBef>
                <a:spcPct val="50000"/>
              </a:spcBef>
            </a:pPr>
            <a:r>
              <a:rPr lang="ca-ES" altLang="es-ES" sz="1500" b="0" dirty="0"/>
              <a:t>Pràctiques Espanya: </a:t>
            </a:r>
            <a:r>
              <a:rPr lang="ca-ES" altLang="es-ES" sz="1500" b="0" dirty="0">
                <a:hlinkClick r:id="rId3"/>
              </a:rPr>
              <a:t>eeabb.practiques.empresa@upc.edu</a:t>
            </a:r>
            <a:endParaRPr lang="ca-ES" altLang="es-ES" sz="1500" b="0" dirty="0"/>
          </a:p>
          <a:p>
            <a:pPr marL="0" indent="0" algn="ctr" eaLnBrk="1" hangingPunct="1">
              <a:spcBef>
                <a:spcPct val="50000"/>
              </a:spcBef>
              <a:buNone/>
            </a:pPr>
            <a:r>
              <a:rPr lang="ca-ES" altLang="es-ES" sz="1500" b="0" dirty="0"/>
              <a:t>Tel.: 93 552 35 66</a:t>
            </a:r>
          </a:p>
          <a:p>
            <a:pPr>
              <a:spcBef>
                <a:spcPct val="50000"/>
              </a:spcBef>
            </a:pPr>
            <a:r>
              <a:rPr lang="ca-ES" altLang="es-ES" sz="1500" b="0" dirty="0"/>
              <a:t>Pràctiques Internacionals: </a:t>
            </a:r>
            <a:r>
              <a:rPr lang="ca-ES" altLang="es-ES" sz="1500" b="0" dirty="0">
                <a:hlinkClick r:id="rId4"/>
              </a:rPr>
              <a:t>eeabb.erasmus@upc.edu</a:t>
            </a:r>
          </a:p>
          <a:p>
            <a:pPr marL="0" indent="0" algn="ctr">
              <a:spcBef>
                <a:spcPct val="50000"/>
              </a:spcBef>
              <a:buNone/>
            </a:pPr>
            <a:r>
              <a:rPr lang="ca-ES" altLang="es-ES" sz="1500" b="0" dirty="0"/>
              <a:t>Tel.: 93 552 35 14</a:t>
            </a:r>
          </a:p>
          <a:p>
            <a:pPr>
              <a:spcBef>
                <a:spcPct val="50000"/>
              </a:spcBef>
            </a:pPr>
            <a:r>
              <a:rPr lang="ca-ES" altLang="es-ES" sz="1500" b="0" dirty="0"/>
              <a:t>Sotsdirector de Pràctiques en empresa: </a:t>
            </a:r>
            <a:r>
              <a:rPr lang="ca-ES" altLang="es-ES" sz="1500" b="0" dirty="0">
                <a:hlinkClick r:id="rId5"/>
              </a:rPr>
              <a:t>eeabb.sotsdireccio.empreses@upc.edu</a:t>
            </a:r>
            <a:r>
              <a:rPr lang="ca-ES" altLang="es-ES" sz="1500" b="0" dirty="0"/>
              <a:t>  </a:t>
            </a:r>
          </a:p>
          <a:p>
            <a:pPr marL="0" indent="0">
              <a:spcBef>
                <a:spcPct val="50000"/>
              </a:spcBef>
              <a:buNone/>
            </a:pPr>
            <a:endParaRPr lang="ca-ES" altLang="es-ES" sz="1500" b="0" dirty="0" smtClean="0"/>
          </a:p>
          <a:p>
            <a:pPr marL="0" indent="0">
              <a:spcBef>
                <a:spcPct val="50000"/>
              </a:spcBef>
              <a:buNone/>
            </a:pPr>
            <a:r>
              <a:rPr lang="ca-ES" altLang="es-ES" sz="1500" b="0" dirty="0" smtClean="0"/>
              <a:t>Més </a:t>
            </a:r>
            <a:r>
              <a:rPr lang="ca-ES" altLang="es-ES" sz="1500" b="0" dirty="0"/>
              <a:t>informació demana </a:t>
            </a:r>
            <a:r>
              <a:rPr lang="ca-ES" altLang="es-ES" sz="2250" b="0" dirty="0"/>
              <a:t>cita prèvia</a:t>
            </a:r>
            <a:r>
              <a:rPr lang="ca-ES" altLang="es-ES" sz="1500" b="0" dirty="0"/>
              <a:t>: </a:t>
            </a:r>
            <a:r>
              <a:rPr lang="ca-ES" altLang="es-ES" sz="1500" b="0" dirty="0">
                <a:solidFill>
                  <a:srgbClr val="0000FF"/>
                </a:solidFill>
                <a:hlinkClick r:id="rId6"/>
              </a:rPr>
              <a:t>https://citaprevia.upc.edu/cbl</a:t>
            </a:r>
            <a:endParaRPr lang="ca-ES" altLang="es-ES" sz="1500" b="0" dirty="0">
              <a:solidFill>
                <a:srgbClr val="0000FF"/>
              </a:solidFill>
            </a:endParaRPr>
          </a:p>
          <a:p>
            <a:pPr marL="0" indent="0" algn="ctr" eaLnBrk="1" hangingPunct="1">
              <a:spcBef>
                <a:spcPct val="50000"/>
              </a:spcBef>
              <a:buNone/>
            </a:pPr>
            <a:endParaRPr lang="ca-ES" altLang="es-ES" sz="1800" b="0" dirty="0"/>
          </a:p>
        </p:txBody>
      </p:sp>
    </p:spTree>
    <p:extLst>
      <p:ext uri="{BB962C8B-B14F-4D97-AF65-F5344CB8AC3E}">
        <p14:creationId xmlns:p14="http://schemas.microsoft.com/office/powerpoint/2010/main" val="526166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pPr marL="342900" indent="-342900">
              <a:buFont typeface="+mj-lt"/>
              <a:buAutoNum type="arabicPeriod"/>
            </a:pPr>
            <a:r>
              <a:rPr lang="ca-ES" dirty="0">
                <a:latin typeface="Calibri" panose="020F0502020204030204" pitchFamily="34" charset="0"/>
                <a:cs typeface="Calibri" panose="020F0502020204030204" pitchFamily="34" charset="0"/>
              </a:rPr>
              <a:t>Què són les pràctiques a empresa?</a:t>
            </a:r>
          </a:p>
          <a:p>
            <a:pPr marL="342900" indent="-342900">
              <a:buFont typeface="+mj-lt"/>
              <a:buAutoNum type="arabicPeriod"/>
            </a:pPr>
            <a:r>
              <a:rPr lang="ca-ES" dirty="0">
                <a:latin typeface="Calibri" panose="020F0502020204030204" pitchFamily="34" charset="0"/>
                <a:cs typeface="Calibri" panose="020F0502020204030204" pitchFamily="34" charset="0"/>
              </a:rPr>
              <a:t>Tipus de pràctiques</a:t>
            </a:r>
            <a:endParaRPr lang="ca-ES" dirty="0">
              <a:highlight>
                <a:srgbClr val="FFFF00"/>
              </a:highlight>
              <a:latin typeface="Calibri" panose="020F0502020204030204" pitchFamily="34" charset="0"/>
              <a:cs typeface="Calibri" panose="020F0502020204030204" pitchFamily="34" charset="0"/>
            </a:endParaRPr>
          </a:p>
          <a:p>
            <a:pPr marL="342900" indent="-342900">
              <a:buFont typeface="+mj-lt"/>
              <a:buAutoNum type="arabicPeriod"/>
            </a:pPr>
            <a:r>
              <a:rPr lang="ca-ES" dirty="0">
                <a:latin typeface="Calibri" panose="020F0502020204030204" pitchFamily="34" charset="0"/>
                <a:cs typeface="Calibri" panose="020F0502020204030204" pitchFamily="34" charset="0"/>
              </a:rPr>
              <a:t>Característiques a tenir en compte</a:t>
            </a:r>
          </a:p>
          <a:p>
            <a:pPr marL="342900" indent="-342900">
              <a:buFont typeface="+mj-lt"/>
              <a:buAutoNum type="arabicPeriod"/>
            </a:pPr>
            <a:r>
              <a:rPr lang="ca-ES" dirty="0">
                <a:latin typeface="Calibri" panose="020F0502020204030204" pitchFamily="34" charset="0"/>
                <a:cs typeface="Calibri" panose="020F0502020204030204" pitchFamily="34" charset="0"/>
              </a:rPr>
              <a:t>Tramitació dels convenis</a:t>
            </a:r>
          </a:p>
          <a:p>
            <a:pPr marL="342900" indent="-342900">
              <a:buFont typeface="+mj-lt"/>
              <a:buAutoNum type="arabicPeriod"/>
            </a:pPr>
            <a:r>
              <a:rPr lang="ca-ES" dirty="0">
                <a:latin typeface="Calibri" panose="020F0502020204030204" pitchFamily="34" charset="0"/>
                <a:cs typeface="Calibri" panose="020F0502020204030204" pitchFamily="34" charset="0"/>
              </a:rPr>
              <a:t>Memòria de pràctiques</a:t>
            </a:r>
          </a:p>
          <a:p>
            <a:pPr marL="342900" indent="-342900">
              <a:buFont typeface="+mj-lt"/>
              <a:buAutoNum type="arabicPeriod"/>
            </a:pPr>
            <a:r>
              <a:rPr lang="ca-ES" dirty="0">
                <a:latin typeface="Calibri" panose="020F0502020204030204" pitchFamily="34" charset="0"/>
                <a:cs typeface="Calibri" panose="020F0502020204030204" pitchFamily="34" charset="0"/>
              </a:rPr>
              <a:t>Problemes i dubtes bàsics</a:t>
            </a:r>
          </a:p>
          <a:p>
            <a:pPr marL="342900" indent="-342900">
              <a:buFont typeface="+mj-lt"/>
              <a:buAutoNum type="arabicPeriod"/>
            </a:pPr>
            <a:r>
              <a:rPr lang="ca-ES" dirty="0">
                <a:latin typeface="Calibri" panose="020F0502020204030204" pitchFamily="34" charset="0"/>
                <a:cs typeface="Calibri" panose="020F0502020204030204" pitchFamily="34" charset="0"/>
              </a:rPr>
              <a:t>Pràctiques a l’estranger</a:t>
            </a:r>
          </a:p>
          <a:p>
            <a:pPr marL="342900" indent="-342900">
              <a:buFont typeface="+mj-lt"/>
              <a:buAutoNum type="arabicPeriod"/>
            </a:pPr>
            <a:r>
              <a:rPr lang="ca-ES" dirty="0">
                <a:latin typeface="Calibri" panose="020F0502020204030204" pitchFamily="34" charset="0"/>
                <a:cs typeface="Calibri" panose="020F0502020204030204" pitchFamily="34" charset="0"/>
              </a:rPr>
              <a:t>Tallers i serveis</a:t>
            </a:r>
          </a:p>
          <a:p>
            <a:pPr marL="342900" indent="-342900">
              <a:buFont typeface="+mj-lt"/>
              <a:buAutoNum type="arabicPeriod"/>
            </a:pPr>
            <a:r>
              <a:rPr lang="ca-ES" dirty="0">
                <a:latin typeface="Calibri" panose="020F0502020204030204" pitchFamily="34" charset="0"/>
                <a:cs typeface="Calibri" panose="020F0502020204030204" pitchFamily="34" charset="0"/>
              </a:rPr>
              <a:t>Dubtes i consultes</a:t>
            </a:r>
            <a:endParaRPr lang="en-US" dirty="0">
              <a:latin typeface="Calibri" panose="020F0502020204030204" pitchFamily="34" charset="0"/>
              <a:cs typeface="Calibri" panose="020F0502020204030204" pitchFamily="34" charset="0"/>
            </a:endParaRPr>
          </a:p>
          <a:p>
            <a:endParaRPr lang="es-ES" dirty="0"/>
          </a:p>
        </p:txBody>
      </p:sp>
    </p:spTree>
    <p:extLst>
      <p:ext uri="{BB962C8B-B14F-4D97-AF65-F5344CB8AC3E}">
        <p14:creationId xmlns:p14="http://schemas.microsoft.com/office/powerpoint/2010/main" val="4004784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p:cNvSpPr>
            <a:spLocks noGrp="1"/>
          </p:cNvSpPr>
          <p:nvPr>
            <p:ph type="subTitle" idx="1"/>
          </p:nvPr>
        </p:nvSpPr>
        <p:spPr>
          <a:xfrm>
            <a:off x="1524000" y="3849526"/>
            <a:ext cx="9144000" cy="1655762"/>
          </a:xfrm>
        </p:spPr>
        <p:txBody>
          <a:bodyPr>
            <a:normAutofit fontScale="62500" lnSpcReduction="20000"/>
          </a:bodyPr>
          <a:lstStyle/>
          <a:p>
            <a:r>
              <a:rPr lang="ca-ES" sz="3600" dirty="0">
                <a:solidFill>
                  <a:srgbClr val="0070C0"/>
                </a:solidFill>
              </a:rPr>
              <a:t>Jordi Llop</a:t>
            </a:r>
          </a:p>
          <a:p>
            <a:r>
              <a:rPr lang="ca-ES" dirty="0"/>
              <a:t>Sotsdirector de Relacions amb les Empreses</a:t>
            </a:r>
          </a:p>
          <a:p>
            <a:endParaRPr lang="ca-ES" dirty="0"/>
          </a:p>
          <a:p>
            <a:r>
              <a:rPr lang="ca-ES" sz="3600" dirty="0">
                <a:solidFill>
                  <a:srgbClr val="0070C0"/>
                </a:solidFill>
              </a:rPr>
              <a:t>Mar Garcia / Clara Canals / Monica Giménez</a:t>
            </a:r>
          </a:p>
          <a:p>
            <a:r>
              <a:rPr lang="ca-ES" dirty="0"/>
              <a:t>Àrea de suport i gestió de relacions en empresa</a:t>
            </a:r>
          </a:p>
          <a:p>
            <a:endParaRPr lang="es-ES" dirty="0"/>
          </a:p>
        </p:txBody>
      </p:sp>
      <p:sp>
        <p:nvSpPr>
          <p:cNvPr id="5" name="CuadroTexto 4"/>
          <p:cNvSpPr txBox="1"/>
          <p:nvPr/>
        </p:nvSpPr>
        <p:spPr>
          <a:xfrm>
            <a:off x="5270100" y="5844851"/>
            <a:ext cx="1651799" cy="369332"/>
          </a:xfrm>
          <a:prstGeom prst="rect">
            <a:avLst/>
          </a:prstGeom>
          <a:noFill/>
        </p:spPr>
        <p:txBody>
          <a:bodyPr wrap="none" rtlCol="0">
            <a:spAutoFit/>
          </a:bodyPr>
          <a:lstStyle/>
          <a:p>
            <a:r>
              <a:rPr lang="ca-ES" dirty="0" smtClean="0"/>
              <a:t>Primavera 2025</a:t>
            </a:r>
            <a:endParaRPr lang="es-ES" dirty="0"/>
          </a:p>
        </p:txBody>
      </p:sp>
      <p:sp>
        <p:nvSpPr>
          <p:cNvPr id="6" name="Título 5"/>
          <p:cNvSpPr>
            <a:spLocks noGrp="1"/>
          </p:cNvSpPr>
          <p:nvPr>
            <p:ph type="ctrTitle"/>
          </p:nvPr>
        </p:nvSpPr>
        <p:spPr/>
        <p:txBody>
          <a:bodyPr/>
          <a:lstStyle/>
          <a:p>
            <a:r>
              <a:rPr lang="ca-ES" dirty="0" smtClean="0"/>
              <a:t>SESSIÓ INFORMATIVA PRÀCTIQUES EN EMPRESES</a:t>
            </a:r>
            <a:endParaRPr lang="es-ES" dirty="0"/>
          </a:p>
        </p:txBody>
      </p:sp>
    </p:spTree>
    <p:extLst>
      <p:ext uri="{BB962C8B-B14F-4D97-AF65-F5344CB8AC3E}">
        <p14:creationId xmlns:p14="http://schemas.microsoft.com/office/powerpoint/2010/main" val="1580591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r"/>
            <a:r>
              <a:rPr lang="ca-ES" dirty="0" smtClean="0"/>
              <a:t>Què són les PE?</a:t>
            </a:r>
            <a:endParaRPr lang="es-ES" dirty="0"/>
          </a:p>
        </p:txBody>
      </p:sp>
      <p:sp>
        <p:nvSpPr>
          <p:cNvPr id="11" name="Marcador de contenido 10"/>
          <p:cNvSpPr>
            <a:spLocks noGrp="1"/>
          </p:cNvSpPr>
          <p:nvPr>
            <p:ph idx="1"/>
          </p:nvPr>
        </p:nvSpPr>
        <p:spPr>
          <a:xfrm>
            <a:off x="838200" y="1283368"/>
            <a:ext cx="9316453" cy="4893595"/>
          </a:xfrm>
        </p:spPr>
        <p:txBody>
          <a:bodyPr/>
          <a:lstStyle/>
          <a:p>
            <a:r>
              <a:rPr lang="ca-ES" kern="0" dirty="0"/>
              <a:t>Estades temporals d’estudiants a empreses o institucions, amb l’objectiu de </a:t>
            </a:r>
            <a:r>
              <a:rPr lang="ca-ES" u="sng" kern="0" dirty="0"/>
              <a:t>complementar</a:t>
            </a:r>
            <a:r>
              <a:rPr lang="ca-ES" kern="0" dirty="0"/>
              <a:t> la </a:t>
            </a:r>
            <a:r>
              <a:rPr lang="ca-ES" b="1" kern="0" dirty="0">
                <a:solidFill>
                  <a:srgbClr val="0070C0"/>
                </a:solidFill>
              </a:rPr>
              <a:t>formació i experiència pràctica</a:t>
            </a:r>
            <a:r>
              <a:rPr lang="ca-ES" kern="0" dirty="0"/>
              <a:t> </a:t>
            </a:r>
          </a:p>
          <a:p>
            <a:r>
              <a:rPr lang="ca-ES" kern="0" dirty="0"/>
              <a:t>Vinculades als estudis d’enginyeria i paisatgisme que esteu cursant</a:t>
            </a:r>
          </a:p>
          <a:p>
            <a:r>
              <a:rPr lang="ca-ES" kern="0" dirty="0"/>
              <a:t>Una </a:t>
            </a:r>
            <a:r>
              <a:rPr lang="ca-ES" b="1" kern="0" dirty="0">
                <a:solidFill>
                  <a:srgbClr val="0070C0"/>
                </a:solidFill>
              </a:rPr>
              <a:t>activitat acadèmica</a:t>
            </a:r>
            <a:r>
              <a:rPr lang="ca-ES" kern="0" dirty="0">
                <a:solidFill>
                  <a:srgbClr val="0070C0"/>
                </a:solidFill>
              </a:rPr>
              <a:t> </a:t>
            </a:r>
            <a:r>
              <a:rPr lang="ca-ES" kern="0" dirty="0"/>
              <a:t>dins del pla d’estudis</a:t>
            </a:r>
          </a:p>
          <a:p>
            <a:r>
              <a:rPr lang="ca-ES" kern="0" dirty="0"/>
              <a:t>Acord a tres bandes: </a:t>
            </a:r>
          </a:p>
          <a:p>
            <a:endParaRPr lang="es-ES" dirty="0"/>
          </a:p>
        </p:txBody>
      </p:sp>
      <p:pic>
        <p:nvPicPr>
          <p:cNvPr id="10" name="Imatge 4">
            <a:extLst>
              <a:ext uri="{FF2B5EF4-FFF2-40B4-BE49-F238E27FC236}">
                <a16:creationId xmlns:a16="http://schemas.microsoft.com/office/drawing/2014/main" id="{99A41059-5599-49C9-B7C4-A245FCF36D6E}"/>
              </a:ext>
            </a:extLst>
          </p:cNvPr>
          <p:cNvPicPr>
            <a:picLocks noChangeAspect="1"/>
          </p:cNvPicPr>
          <p:nvPr/>
        </p:nvPicPr>
        <p:blipFill>
          <a:blip r:embed="rId2"/>
          <a:stretch>
            <a:fillRect/>
          </a:stretch>
        </p:blipFill>
        <p:spPr>
          <a:xfrm>
            <a:off x="7643493" y="3533188"/>
            <a:ext cx="4384075" cy="2450517"/>
          </a:xfrm>
          <a:prstGeom prst="rect">
            <a:avLst/>
          </a:prstGeom>
        </p:spPr>
      </p:pic>
    </p:spTree>
    <p:extLst>
      <p:ext uri="{BB962C8B-B14F-4D97-AF65-F5344CB8AC3E}">
        <p14:creationId xmlns:p14="http://schemas.microsoft.com/office/powerpoint/2010/main" val="1973402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ca-ES" dirty="0"/>
              <a:t>Què són les PE?</a:t>
            </a:r>
            <a:endParaRPr lang="es-ES" dirty="0"/>
          </a:p>
        </p:txBody>
      </p:sp>
      <p:pic>
        <p:nvPicPr>
          <p:cNvPr id="4" name="Imagen 3">
            <a:extLst>
              <a:ext uri="{FF2B5EF4-FFF2-40B4-BE49-F238E27FC236}">
                <a16:creationId xmlns:a16="http://schemas.microsoft.com/office/drawing/2014/main" id="{7507670C-E2D4-4BF5-B9AE-4FA455A71DC1}"/>
              </a:ext>
            </a:extLst>
          </p:cNvPr>
          <p:cNvPicPr>
            <a:picLocks noChangeAspect="1"/>
          </p:cNvPicPr>
          <p:nvPr/>
        </p:nvPicPr>
        <p:blipFill rotWithShape="1">
          <a:blip r:embed="rId2"/>
          <a:srcRect l="2481" r="1888"/>
          <a:stretch/>
        </p:blipFill>
        <p:spPr>
          <a:xfrm>
            <a:off x="1100662" y="1268854"/>
            <a:ext cx="9503169" cy="4424040"/>
          </a:xfrm>
          <a:prstGeom prst="rect">
            <a:avLst/>
          </a:prstGeom>
        </p:spPr>
      </p:pic>
      <p:sp>
        <p:nvSpPr>
          <p:cNvPr id="5" name="QuadreDeText 4">
            <a:extLst>
              <a:ext uri="{FF2B5EF4-FFF2-40B4-BE49-F238E27FC236}">
                <a16:creationId xmlns:a16="http://schemas.microsoft.com/office/drawing/2014/main" id="{E01B5D2E-516F-4E67-9E02-071F72EE8A5C}"/>
              </a:ext>
            </a:extLst>
          </p:cNvPr>
          <p:cNvSpPr txBox="1"/>
          <p:nvPr/>
        </p:nvSpPr>
        <p:spPr>
          <a:xfrm>
            <a:off x="9823970" y="5697989"/>
            <a:ext cx="1559722" cy="276999"/>
          </a:xfrm>
          <a:prstGeom prst="rect">
            <a:avLst/>
          </a:prstGeom>
          <a:noFill/>
        </p:spPr>
        <p:txBody>
          <a:bodyPr wrap="none" rtlCol="0">
            <a:spAutoFit/>
          </a:bodyPr>
          <a:lstStyle/>
          <a:p>
            <a:r>
              <a:rPr lang="es-ES_tradnl" sz="1200" dirty="0" err="1"/>
              <a:t>Enquesta</a:t>
            </a:r>
            <a:r>
              <a:rPr lang="es-ES_tradnl" sz="1200" dirty="0"/>
              <a:t> </a:t>
            </a:r>
            <a:r>
              <a:rPr lang="es-ES_tradnl" sz="1200" dirty="0" err="1"/>
              <a:t>titulats</a:t>
            </a:r>
            <a:r>
              <a:rPr lang="es-ES_tradnl" sz="1200" dirty="0"/>
              <a:t> AQU</a:t>
            </a:r>
          </a:p>
        </p:txBody>
      </p:sp>
    </p:spTree>
    <p:extLst>
      <p:ext uri="{BB962C8B-B14F-4D97-AF65-F5344CB8AC3E}">
        <p14:creationId xmlns:p14="http://schemas.microsoft.com/office/powerpoint/2010/main" val="161156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ca-ES" dirty="0"/>
              <a:t>Què són les PE?</a:t>
            </a:r>
            <a:endParaRPr lang="es-ES" dirty="0"/>
          </a:p>
        </p:txBody>
      </p:sp>
      <p:sp>
        <p:nvSpPr>
          <p:cNvPr id="3" name="Marcador de contenido 2"/>
          <p:cNvSpPr>
            <a:spLocks noGrp="1"/>
          </p:cNvSpPr>
          <p:nvPr>
            <p:ph idx="1"/>
          </p:nvPr>
        </p:nvSpPr>
        <p:spPr/>
        <p:txBody>
          <a:bodyPr/>
          <a:lstStyle/>
          <a:p>
            <a:endParaRPr lang="es-ES" dirty="0"/>
          </a:p>
        </p:txBody>
      </p:sp>
      <p:pic>
        <p:nvPicPr>
          <p:cNvPr id="4" name="Imagen 3"/>
          <p:cNvPicPr>
            <a:picLocks noChangeAspect="1"/>
          </p:cNvPicPr>
          <p:nvPr/>
        </p:nvPicPr>
        <p:blipFill>
          <a:blip r:embed="rId2"/>
          <a:stretch>
            <a:fillRect/>
          </a:stretch>
        </p:blipFill>
        <p:spPr>
          <a:xfrm>
            <a:off x="471516" y="1453341"/>
            <a:ext cx="8803884" cy="1162273"/>
          </a:xfrm>
          <a:prstGeom prst="rect">
            <a:avLst/>
          </a:prstGeom>
        </p:spPr>
      </p:pic>
      <p:pic>
        <p:nvPicPr>
          <p:cNvPr id="5" name="Imagen 4"/>
          <p:cNvPicPr>
            <a:picLocks noChangeAspect="1"/>
          </p:cNvPicPr>
          <p:nvPr/>
        </p:nvPicPr>
        <p:blipFill>
          <a:blip r:embed="rId3"/>
          <a:stretch>
            <a:fillRect/>
          </a:stretch>
        </p:blipFill>
        <p:spPr>
          <a:xfrm>
            <a:off x="471516" y="2743951"/>
            <a:ext cx="8763809" cy="1122195"/>
          </a:xfrm>
          <a:prstGeom prst="rect">
            <a:avLst/>
          </a:prstGeom>
        </p:spPr>
      </p:pic>
      <p:graphicFrame>
        <p:nvGraphicFramePr>
          <p:cNvPr id="6" name="Taula 14">
            <a:extLst>
              <a:ext uri="{FF2B5EF4-FFF2-40B4-BE49-F238E27FC236}">
                <a16:creationId xmlns:a16="http://schemas.microsoft.com/office/drawing/2014/main" id="{496F1419-630F-4625-8493-AFE267F1C597}"/>
              </a:ext>
            </a:extLst>
          </p:cNvPr>
          <p:cNvGraphicFramePr>
            <a:graphicFrameLocks noGrp="1"/>
          </p:cNvGraphicFramePr>
          <p:nvPr>
            <p:extLst>
              <p:ext uri="{D42A27DB-BD31-4B8C-83A1-F6EECF244321}">
                <p14:modId xmlns:p14="http://schemas.microsoft.com/office/powerpoint/2010/main" val="2740773140"/>
              </p:ext>
            </p:extLst>
          </p:nvPr>
        </p:nvGraphicFramePr>
        <p:xfrm>
          <a:off x="7298772" y="3305048"/>
          <a:ext cx="4421712" cy="3078480"/>
        </p:xfrm>
        <a:graphic>
          <a:graphicData uri="http://schemas.openxmlformats.org/drawingml/2006/table">
            <a:tbl>
              <a:tblPr firstRow="1" bandRow="1">
                <a:tableStyleId>{3B4B98B0-60AC-42C2-AFA5-B58CD77FA1E5}</a:tableStyleId>
              </a:tblPr>
              <a:tblGrid>
                <a:gridCol w="2652141">
                  <a:extLst>
                    <a:ext uri="{9D8B030D-6E8A-4147-A177-3AD203B41FA5}">
                      <a16:colId xmlns:a16="http://schemas.microsoft.com/office/drawing/2014/main" val="4248924901"/>
                    </a:ext>
                  </a:extLst>
                </a:gridCol>
                <a:gridCol w="1769571">
                  <a:extLst>
                    <a:ext uri="{9D8B030D-6E8A-4147-A177-3AD203B41FA5}">
                      <a16:colId xmlns:a16="http://schemas.microsoft.com/office/drawing/2014/main" val="4286632448"/>
                    </a:ext>
                  </a:extLst>
                </a:gridCol>
              </a:tblGrid>
              <a:tr h="370840">
                <a:tc>
                  <a:txBody>
                    <a:bodyPr/>
                    <a:lstStyle/>
                    <a:p>
                      <a:endParaRPr lang="ca-ES" sz="2000" dirty="0"/>
                    </a:p>
                  </a:txBody>
                  <a:tcPr anchor="ctr"/>
                </a:tc>
                <a:tc>
                  <a:txBody>
                    <a:bodyPr/>
                    <a:lstStyle/>
                    <a:p>
                      <a:pPr algn="ctr"/>
                      <a:r>
                        <a:rPr lang="ca-ES" sz="2000" dirty="0"/>
                        <a:t>Número </a:t>
                      </a:r>
                    </a:p>
                    <a:p>
                      <a:pPr algn="ctr"/>
                      <a:r>
                        <a:rPr lang="ca-ES" sz="2000" dirty="0"/>
                        <a:t>empreses</a:t>
                      </a:r>
                    </a:p>
                  </a:txBody>
                  <a:tcPr anchor="ctr"/>
                </a:tc>
                <a:extLst>
                  <a:ext uri="{0D108BD9-81ED-4DB2-BD59-A6C34878D82A}">
                    <a16:rowId xmlns:a16="http://schemas.microsoft.com/office/drawing/2014/main" val="1589896106"/>
                  </a:ext>
                </a:extLst>
              </a:tr>
              <a:tr h="246585">
                <a:tc>
                  <a:txBody>
                    <a:bodyPr/>
                    <a:lstStyle/>
                    <a:p>
                      <a:r>
                        <a:rPr lang="ca-ES" sz="2000" dirty="0"/>
                        <a:t>Sistemes Biològics</a:t>
                      </a:r>
                    </a:p>
                  </a:txBody>
                  <a:tcPr anchor="ctr"/>
                </a:tc>
                <a:tc>
                  <a:txBody>
                    <a:bodyPr/>
                    <a:lstStyle/>
                    <a:p>
                      <a:pPr algn="ctr"/>
                      <a:r>
                        <a:rPr lang="ca-ES" sz="2000" dirty="0" smtClean="0"/>
                        <a:t>68</a:t>
                      </a:r>
                      <a:endParaRPr lang="ca-ES" sz="2000" dirty="0"/>
                    </a:p>
                  </a:txBody>
                  <a:tcPr anchor="ctr"/>
                </a:tc>
                <a:extLst>
                  <a:ext uri="{0D108BD9-81ED-4DB2-BD59-A6C34878D82A}">
                    <a16:rowId xmlns:a16="http://schemas.microsoft.com/office/drawing/2014/main" val="10001"/>
                  </a:ext>
                </a:extLst>
              </a:tr>
              <a:tr h="246585">
                <a:tc>
                  <a:txBody>
                    <a:bodyPr/>
                    <a:lstStyle/>
                    <a:p>
                      <a:r>
                        <a:rPr lang="ca-ES" sz="2000" dirty="0"/>
                        <a:t>Alimentària </a:t>
                      </a:r>
                    </a:p>
                  </a:txBody>
                  <a:tcPr anchor="ctr"/>
                </a:tc>
                <a:tc>
                  <a:txBody>
                    <a:bodyPr/>
                    <a:lstStyle/>
                    <a:p>
                      <a:pPr algn="ctr"/>
                      <a:r>
                        <a:rPr lang="ca-ES" sz="2000" dirty="0" smtClean="0"/>
                        <a:t>37</a:t>
                      </a:r>
                      <a:endParaRPr lang="ca-ES" sz="2000" dirty="0"/>
                    </a:p>
                  </a:txBody>
                  <a:tcPr anchor="ctr"/>
                </a:tc>
                <a:extLst>
                  <a:ext uri="{0D108BD9-81ED-4DB2-BD59-A6C34878D82A}">
                    <a16:rowId xmlns:a16="http://schemas.microsoft.com/office/drawing/2014/main" val="51115640"/>
                  </a:ext>
                </a:extLst>
              </a:tr>
              <a:tr h="216024">
                <a:tc>
                  <a:txBody>
                    <a:bodyPr/>
                    <a:lstStyle/>
                    <a:p>
                      <a:r>
                        <a:rPr lang="ca-ES" sz="2000" dirty="0"/>
                        <a:t>Paisatgisme</a:t>
                      </a:r>
                    </a:p>
                  </a:txBody>
                  <a:tcPr anchor="ctr"/>
                </a:tc>
                <a:tc>
                  <a:txBody>
                    <a:bodyPr/>
                    <a:lstStyle/>
                    <a:p>
                      <a:pPr algn="ctr"/>
                      <a:r>
                        <a:rPr lang="ca-ES" sz="2000" dirty="0" smtClean="0"/>
                        <a:t>35</a:t>
                      </a:r>
                      <a:endParaRPr lang="ca-ES" sz="2000" dirty="0"/>
                    </a:p>
                  </a:txBody>
                  <a:tcPr anchor="ctr"/>
                </a:tc>
                <a:extLst>
                  <a:ext uri="{0D108BD9-81ED-4DB2-BD59-A6C34878D82A}">
                    <a16:rowId xmlns:a16="http://schemas.microsoft.com/office/drawing/2014/main" val="526599490"/>
                  </a:ext>
                </a:extLst>
              </a:tr>
              <a:tr h="203448">
                <a:tc>
                  <a:txBody>
                    <a:bodyPr/>
                    <a:lstStyle/>
                    <a:p>
                      <a:r>
                        <a:rPr lang="ca-ES" sz="2000" dirty="0"/>
                        <a:t>Ciències Agronòmiques</a:t>
                      </a:r>
                    </a:p>
                  </a:txBody>
                  <a:tcPr anchor="ctr"/>
                </a:tc>
                <a:tc>
                  <a:txBody>
                    <a:bodyPr/>
                    <a:lstStyle/>
                    <a:p>
                      <a:pPr algn="ctr"/>
                      <a:r>
                        <a:rPr lang="ca-ES" sz="2000" dirty="0" smtClean="0"/>
                        <a:t>24</a:t>
                      </a:r>
                      <a:endParaRPr lang="ca-ES" sz="2000" dirty="0"/>
                    </a:p>
                  </a:txBody>
                  <a:tcPr anchor="ctr"/>
                </a:tc>
                <a:extLst>
                  <a:ext uri="{0D108BD9-81ED-4DB2-BD59-A6C34878D82A}">
                    <a16:rowId xmlns:a16="http://schemas.microsoft.com/office/drawing/2014/main" val="3994300936"/>
                  </a:ext>
                </a:extLst>
              </a:tr>
              <a:tr h="183794">
                <a:tc>
                  <a:txBody>
                    <a:bodyPr/>
                    <a:lstStyle/>
                    <a:p>
                      <a:r>
                        <a:rPr lang="ca-ES" sz="2000" dirty="0" smtClean="0"/>
                        <a:t>KET</a:t>
                      </a:r>
                      <a:endParaRPr lang="ca-ES" sz="2000" dirty="0"/>
                    </a:p>
                  </a:txBody>
                  <a:tcPr anchor="ctr"/>
                </a:tc>
                <a:tc>
                  <a:txBody>
                    <a:bodyPr/>
                    <a:lstStyle/>
                    <a:p>
                      <a:pPr algn="ctr"/>
                      <a:r>
                        <a:rPr lang="ca-ES" sz="2000" dirty="0" smtClean="0"/>
                        <a:t>3</a:t>
                      </a:r>
                      <a:endParaRPr lang="ca-ES" sz="2000" dirty="0"/>
                    </a:p>
                  </a:txBody>
                  <a:tcPr anchor="ctr"/>
                </a:tc>
                <a:extLst>
                  <a:ext uri="{0D108BD9-81ED-4DB2-BD59-A6C34878D82A}">
                    <a16:rowId xmlns:a16="http://schemas.microsoft.com/office/drawing/2014/main" val="10005"/>
                  </a:ext>
                </a:extLst>
              </a:tr>
              <a:tr h="183794">
                <a:tc>
                  <a:txBody>
                    <a:bodyPr/>
                    <a:lstStyle/>
                    <a:p>
                      <a:r>
                        <a:rPr lang="ca-ES" sz="2000" dirty="0" smtClean="0"/>
                        <a:t>Doble Grau</a:t>
                      </a:r>
                      <a:endParaRPr lang="ca-ES" sz="2000" dirty="0"/>
                    </a:p>
                  </a:txBody>
                  <a:tcPr anchor="ctr"/>
                </a:tc>
                <a:tc>
                  <a:txBody>
                    <a:bodyPr/>
                    <a:lstStyle/>
                    <a:p>
                      <a:pPr algn="ctr"/>
                      <a:r>
                        <a:rPr lang="ca-ES" sz="2000" dirty="0" smtClean="0"/>
                        <a:t>2</a:t>
                      </a:r>
                      <a:endParaRPr lang="ca-ES" sz="2000" dirty="0"/>
                    </a:p>
                  </a:txBody>
                  <a:tcPr anchor="ctr"/>
                </a:tc>
                <a:extLst>
                  <a:ext uri="{0D108BD9-81ED-4DB2-BD59-A6C34878D82A}">
                    <a16:rowId xmlns:a16="http://schemas.microsoft.com/office/drawing/2014/main" val="10006"/>
                  </a:ext>
                </a:extLst>
              </a:tr>
            </a:tbl>
          </a:graphicData>
        </a:graphic>
      </p:graphicFrame>
      <p:sp>
        <p:nvSpPr>
          <p:cNvPr id="7" name="QuadreDeText 15">
            <a:extLst>
              <a:ext uri="{FF2B5EF4-FFF2-40B4-BE49-F238E27FC236}">
                <a16:creationId xmlns:a16="http://schemas.microsoft.com/office/drawing/2014/main" id="{31DD2280-73FF-4C15-80E3-C1E7AE11EABD}"/>
              </a:ext>
            </a:extLst>
          </p:cNvPr>
          <p:cNvSpPr txBox="1"/>
          <p:nvPr/>
        </p:nvSpPr>
        <p:spPr>
          <a:xfrm>
            <a:off x="3123716" y="5045722"/>
            <a:ext cx="3499484" cy="553998"/>
          </a:xfrm>
          <a:prstGeom prst="rect">
            <a:avLst/>
          </a:prstGeom>
          <a:noFill/>
        </p:spPr>
        <p:txBody>
          <a:bodyPr wrap="none" rtlCol="0">
            <a:spAutoFit/>
          </a:bodyPr>
          <a:lstStyle/>
          <a:p>
            <a:r>
              <a:rPr lang="ca-ES" sz="3000" dirty="0"/>
              <a:t>Resum de l’any 23-24</a:t>
            </a:r>
          </a:p>
        </p:txBody>
      </p:sp>
    </p:spTree>
    <p:extLst>
      <p:ext uri="{BB962C8B-B14F-4D97-AF65-F5344CB8AC3E}">
        <p14:creationId xmlns:p14="http://schemas.microsoft.com/office/powerpoint/2010/main" val="507114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r"/>
            <a:r>
              <a:rPr lang="ca-ES" dirty="0" smtClean="0"/>
              <a:t>Tipus de pràctiques</a:t>
            </a:r>
            <a:endParaRPr lang="es-ES" dirty="0"/>
          </a:p>
        </p:txBody>
      </p:sp>
      <p:pic>
        <p:nvPicPr>
          <p:cNvPr id="9" name="Imatge 6">
            <a:extLst>
              <a:ext uri="{FF2B5EF4-FFF2-40B4-BE49-F238E27FC236}">
                <a16:creationId xmlns:a16="http://schemas.microsoft.com/office/drawing/2014/main" id="{8C630378-6746-4E82-AC58-E023D7128A31}"/>
              </a:ext>
            </a:extLst>
          </p:cNvPr>
          <p:cNvPicPr>
            <a:picLocks noChangeAspect="1"/>
          </p:cNvPicPr>
          <p:nvPr/>
        </p:nvPicPr>
        <p:blipFill>
          <a:blip r:embed="rId2"/>
          <a:stretch>
            <a:fillRect/>
          </a:stretch>
        </p:blipFill>
        <p:spPr>
          <a:xfrm>
            <a:off x="5918221" y="5056811"/>
            <a:ext cx="4147740" cy="667367"/>
          </a:xfrm>
          <a:prstGeom prst="rect">
            <a:avLst/>
          </a:prstGeom>
        </p:spPr>
      </p:pic>
      <p:sp>
        <p:nvSpPr>
          <p:cNvPr id="10" name="TextBox 11">
            <a:extLst>
              <a:ext uri="{FF2B5EF4-FFF2-40B4-BE49-F238E27FC236}">
                <a16:creationId xmlns:a16="http://schemas.microsoft.com/office/drawing/2014/main" id="{CC61FBFD-C6C7-4615-B709-2B8D83E037A2}"/>
              </a:ext>
            </a:extLst>
          </p:cNvPr>
          <p:cNvSpPr txBox="1"/>
          <p:nvPr/>
        </p:nvSpPr>
        <p:spPr>
          <a:xfrm>
            <a:off x="8895958" y="1138990"/>
            <a:ext cx="2870934" cy="3564000"/>
          </a:xfrm>
          <a:prstGeom prst="rect">
            <a:avLst/>
          </a:prstGeom>
          <a:noFill/>
          <a:ln>
            <a:solidFill>
              <a:srgbClr val="333399"/>
            </a:solidFill>
          </a:ln>
        </p:spPr>
        <p:txBody>
          <a:bodyPr wrap="square" rtlCol="0">
            <a:spAutoFit/>
          </a:bodyPr>
          <a:lstStyle/>
          <a:p>
            <a:pPr algn="ctr" fontAlgn="base">
              <a:spcBef>
                <a:spcPct val="0"/>
              </a:spcBef>
              <a:spcAft>
                <a:spcPct val="0"/>
              </a:spcAft>
              <a:defRPr/>
            </a:pPr>
            <a:r>
              <a:rPr lang="ca-ES" sz="1600" b="1" kern="0" dirty="0">
                <a:solidFill>
                  <a:srgbClr val="333399"/>
                </a:solidFill>
                <a:cs typeface="Calibri" panose="020F0502020204030204" pitchFamily="34" charset="0"/>
              </a:rPr>
              <a:t>TFE a empresa</a:t>
            </a:r>
          </a:p>
          <a:p>
            <a:pPr algn="ctr" fontAlgn="base">
              <a:spcBef>
                <a:spcPct val="0"/>
              </a:spcBef>
              <a:spcAft>
                <a:spcPct val="0"/>
              </a:spcAft>
              <a:defRPr/>
            </a:pPr>
            <a:r>
              <a:rPr lang="ca-ES" sz="1600" kern="0" dirty="0">
                <a:solidFill>
                  <a:srgbClr val="333399"/>
                </a:solidFill>
                <a:cs typeface="Calibri" panose="020F0502020204030204" pitchFamily="34" charset="0"/>
              </a:rPr>
              <a:t>Objectiu: defensa del Treball de Fi d’Estudis</a:t>
            </a:r>
          </a:p>
          <a:p>
            <a:pPr marL="214313" lvl="1" indent="-214313" fontAlgn="base">
              <a:spcBef>
                <a:spcPct val="0"/>
              </a:spcBef>
              <a:spcAft>
                <a:spcPct val="0"/>
              </a:spcAft>
              <a:buClr>
                <a:srgbClr val="1588BB"/>
              </a:buClr>
              <a:buFont typeface="Arial" panose="020B0604020202020204" pitchFamily="34" charset="0"/>
              <a:buChar char="•"/>
              <a:defRPr/>
            </a:pPr>
            <a:endParaRPr lang="ca-ES" sz="1600" b="1"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r>
              <a:rPr lang="ca-ES" sz="1600" kern="0" dirty="0">
                <a:solidFill>
                  <a:srgbClr val="000000"/>
                </a:solidFill>
                <a:cs typeface="Calibri" panose="020F0502020204030204" pitchFamily="34" charset="0"/>
              </a:rPr>
              <a:t>Requereixen un </a:t>
            </a:r>
            <a:r>
              <a:rPr lang="ca-ES" sz="1600" b="1" kern="0" dirty="0">
                <a:solidFill>
                  <a:srgbClr val="000000"/>
                </a:solidFill>
                <a:cs typeface="Calibri" panose="020F0502020204030204" pitchFamily="34" charset="0"/>
              </a:rPr>
              <a:t>volum 270 hores</a:t>
            </a:r>
            <a:endParaRPr lang="ca-ES" sz="1600" b="1" u="sng"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endParaRPr lang="ca-ES" sz="1600"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r>
              <a:rPr lang="ca-ES" sz="1600" b="1" kern="0" dirty="0">
                <a:solidFill>
                  <a:srgbClr val="000000"/>
                </a:solidFill>
                <a:cs typeface="Calibri" panose="020F0502020204030204" pitchFamily="34" charset="0"/>
              </a:rPr>
              <a:t>Tasques alineades </a:t>
            </a:r>
            <a:r>
              <a:rPr lang="ca-ES" sz="1600" kern="0" dirty="0">
                <a:solidFill>
                  <a:srgbClr val="000000"/>
                </a:solidFill>
                <a:cs typeface="Calibri" panose="020F0502020204030204" pitchFamily="34" charset="0"/>
              </a:rPr>
              <a:t>amb el </a:t>
            </a:r>
            <a:r>
              <a:rPr lang="ca-ES" sz="1600" b="1" kern="0" dirty="0">
                <a:solidFill>
                  <a:srgbClr val="000000"/>
                </a:solidFill>
                <a:cs typeface="Calibri" panose="020F0502020204030204" pitchFamily="34" charset="0"/>
              </a:rPr>
              <a:t>pla de treball </a:t>
            </a:r>
            <a:r>
              <a:rPr lang="ca-ES" sz="1600" kern="0" dirty="0">
                <a:solidFill>
                  <a:srgbClr val="000000"/>
                </a:solidFill>
                <a:cs typeface="Calibri" panose="020F0502020204030204" pitchFamily="34" charset="0"/>
              </a:rPr>
              <a:t>del TFE.</a:t>
            </a:r>
          </a:p>
          <a:p>
            <a:pPr marL="214313" lvl="1" indent="-214313" fontAlgn="base">
              <a:spcBef>
                <a:spcPct val="0"/>
              </a:spcBef>
              <a:spcAft>
                <a:spcPct val="0"/>
              </a:spcAft>
              <a:buClr>
                <a:srgbClr val="1588BB"/>
              </a:buClr>
              <a:buFont typeface="Arial" panose="020B0604020202020204" pitchFamily="34" charset="0"/>
              <a:buChar char="•"/>
              <a:defRPr/>
            </a:pPr>
            <a:endParaRPr lang="ca-ES" sz="1600"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endParaRPr lang="ca-ES" sz="1600"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endParaRPr lang="ca-ES" sz="1600"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endParaRPr lang="ca-ES" sz="1600"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endParaRPr lang="ca-ES" sz="1600" kern="0" dirty="0">
              <a:solidFill>
                <a:srgbClr val="000000"/>
              </a:solidFill>
              <a:cs typeface="Calibri" panose="020F0502020204030204" pitchFamily="34" charset="0"/>
            </a:endParaRPr>
          </a:p>
        </p:txBody>
      </p:sp>
      <p:sp>
        <p:nvSpPr>
          <p:cNvPr id="11" name="TextBox 10">
            <a:extLst>
              <a:ext uri="{FF2B5EF4-FFF2-40B4-BE49-F238E27FC236}">
                <a16:creationId xmlns:a16="http://schemas.microsoft.com/office/drawing/2014/main" id="{FBC7C20C-DADD-4DC4-80C8-BA4C9E442D5B}"/>
              </a:ext>
            </a:extLst>
          </p:cNvPr>
          <p:cNvSpPr txBox="1">
            <a:spLocks/>
          </p:cNvSpPr>
          <p:nvPr/>
        </p:nvSpPr>
        <p:spPr>
          <a:xfrm>
            <a:off x="5429518" y="1138990"/>
            <a:ext cx="3160569" cy="3564000"/>
          </a:xfrm>
          <a:prstGeom prst="rect">
            <a:avLst/>
          </a:prstGeom>
          <a:noFill/>
          <a:ln>
            <a:solidFill>
              <a:srgbClr val="333399"/>
            </a:solidFill>
          </a:ln>
        </p:spPr>
        <p:txBody>
          <a:bodyPr wrap="square" rtlCol="0">
            <a:spAutoFit/>
          </a:bodyPr>
          <a:lstStyle/>
          <a:p>
            <a:pPr algn="ctr" fontAlgn="base">
              <a:spcBef>
                <a:spcPct val="0"/>
              </a:spcBef>
              <a:spcAft>
                <a:spcPct val="0"/>
              </a:spcAft>
              <a:defRPr/>
            </a:pPr>
            <a:r>
              <a:rPr lang="ca-ES" sz="1600" b="1" kern="0" dirty="0">
                <a:solidFill>
                  <a:srgbClr val="333399"/>
                </a:solidFill>
                <a:cs typeface="Calibri" panose="020F0502020204030204" pitchFamily="34" charset="0"/>
              </a:rPr>
              <a:t>EXTRACURRICULARS</a:t>
            </a:r>
          </a:p>
          <a:p>
            <a:pPr algn="ctr" fontAlgn="base">
              <a:spcBef>
                <a:spcPct val="0"/>
              </a:spcBef>
              <a:spcAft>
                <a:spcPct val="0"/>
              </a:spcAft>
              <a:defRPr/>
            </a:pPr>
            <a:r>
              <a:rPr lang="ca-ES" sz="1600" kern="0" dirty="0">
                <a:solidFill>
                  <a:srgbClr val="333399"/>
                </a:solidFill>
                <a:cs typeface="Calibri" panose="020F0502020204030204" pitchFamily="34" charset="0"/>
              </a:rPr>
              <a:t>Fora de l’expedient</a:t>
            </a:r>
          </a:p>
          <a:p>
            <a:pPr marL="0" lvl="1" fontAlgn="base">
              <a:spcBef>
                <a:spcPct val="0"/>
              </a:spcBef>
              <a:spcAft>
                <a:spcPct val="0"/>
              </a:spcAft>
              <a:buClr>
                <a:srgbClr val="1588BB"/>
              </a:buClr>
              <a:defRPr/>
            </a:pPr>
            <a:endParaRPr lang="ca-ES" sz="1600" b="1"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r>
              <a:rPr lang="ca-ES" sz="1600" b="1" kern="0" dirty="0">
                <a:solidFill>
                  <a:srgbClr val="000000"/>
                </a:solidFill>
                <a:cs typeface="Calibri" panose="020F0502020204030204" pitchFamily="34" charset="0"/>
              </a:rPr>
              <a:t>S’ha de complir uns requisits per fer-les</a:t>
            </a:r>
          </a:p>
          <a:p>
            <a:pPr marL="0" lvl="1" fontAlgn="base">
              <a:spcBef>
                <a:spcPct val="0"/>
              </a:spcBef>
              <a:spcAft>
                <a:spcPct val="0"/>
              </a:spcAft>
              <a:buClr>
                <a:srgbClr val="1588BB"/>
              </a:buClr>
              <a:defRPr/>
            </a:pPr>
            <a:endParaRPr lang="ca-ES" sz="1600" kern="0" dirty="0">
              <a:solidFill>
                <a:srgbClr val="000000"/>
              </a:solidFill>
              <a:cs typeface="Calibri" panose="020F0502020204030204" pitchFamily="34" charset="0"/>
            </a:endParaRPr>
          </a:p>
          <a:p>
            <a:pPr marL="469106" lvl="2" indent="-214313" fontAlgn="base">
              <a:spcBef>
                <a:spcPct val="0"/>
              </a:spcBef>
              <a:spcAft>
                <a:spcPct val="0"/>
              </a:spcAft>
              <a:buClr>
                <a:srgbClr val="1588BB"/>
              </a:buClr>
              <a:buFont typeface="Wingdings" panose="05000000000000000000" pitchFamily="2" charset="2"/>
              <a:buChar char="Ø"/>
              <a:defRPr/>
            </a:pPr>
            <a:r>
              <a:rPr lang="ca-ES" sz="1600" kern="0" dirty="0">
                <a:solidFill>
                  <a:srgbClr val="000000"/>
                </a:solidFill>
                <a:cs typeface="Calibri" panose="020F0502020204030204" pitchFamily="34" charset="0"/>
              </a:rPr>
              <a:t>Matricula vigent en el quadrimestre en curs.</a:t>
            </a:r>
          </a:p>
          <a:p>
            <a:pPr marL="254794" lvl="2" fontAlgn="base">
              <a:spcBef>
                <a:spcPct val="0"/>
              </a:spcBef>
              <a:spcAft>
                <a:spcPct val="0"/>
              </a:spcAft>
              <a:buClr>
                <a:srgbClr val="1588BB"/>
              </a:buClr>
              <a:defRPr/>
            </a:pPr>
            <a:endParaRPr lang="ca-ES" sz="1600" u="sng" kern="0" dirty="0">
              <a:solidFill>
                <a:srgbClr val="000000"/>
              </a:solidFill>
              <a:cs typeface="Calibri" panose="020F0502020204030204" pitchFamily="34" charset="0"/>
            </a:endParaRPr>
          </a:p>
          <a:p>
            <a:pPr marL="469106" lvl="2" indent="-214313" fontAlgn="base">
              <a:spcBef>
                <a:spcPct val="0"/>
              </a:spcBef>
              <a:spcAft>
                <a:spcPct val="0"/>
              </a:spcAft>
              <a:buClr>
                <a:srgbClr val="1588BB"/>
              </a:buClr>
              <a:buFont typeface="Wingdings" panose="05000000000000000000" pitchFamily="2" charset="2"/>
              <a:buChar char="Ø"/>
              <a:defRPr/>
            </a:pPr>
            <a:r>
              <a:rPr lang="ca-ES" sz="1600" kern="0" dirty="0">
                <a:solidFill>
                  <a:srgbClr val="000000"/>
                </a:solidFill>
                <a:cs typeface="Calibri" panose="020F0502020204030204" pitchFamily="34" charset="0"/>
              </a:rPr>
              <a:t>Es recomana primer fer les pràctiques </a:t>
            </a:r>
            <a:r>
              <a:rPr lang="ca-ES" sz="1600" u="sng" kern="0" dirty="0">
                <a:solidFill>
                  <a:srgbClr val="000000"/>
                </a:solidFill>
                <a:cs typeface="Calibri" panose="020F0502020204030204" pitchFamily="34" charset="0"/>
              </a:rPr>
              <a:t>curriculars</a:t>
            </a:r>
            <a:r>
              <a:rPr lang="ca-ES" sz="1600" kern="0" dirty="0">
                <a:solidFill>
                  <a:srgbClr val="000000"/>
                </a:solidFill>
                <a:cs typeface="Calibri" panose="020F0502020204030204" pitchFamily="34" charset="0"/>
              </a:rPr>
              <a:t> (quan n’hi ha al pla d’estudis) i després les </a:t>
            </a:r>
            <a:r>
              <a:rPr lang="ca-ES" sz="1600" kern="0" dirty="0" err="1">
                <a:solidFill>
                  <a:srgbClr val="000000"/>
                </a:solidFill>
                <a:cs typeface="Calibri" panose="020F0502020204030204" pitchFamily="34" charset="0"/>
              </a:rPr>
              <a:t>extracurriculars</a:t>
            </a:r>
            <a:r>
              <a:rPr lang="ca-ES" sz="1600" kern="0" dirty="0" smtClean="0">
                <a:solidFill>
                  <a:srgbClr val="000000"/>
                </a:solidFill>
                <a:cs typeface="Calibri" panose="020F0502020204030204" pitchFamily="34" charset="0"/>
              </a:rPr>
              <a:t>.</a:t>
            </a:r>
            <a:endParaRPr lang="ca-ES" sz="1600" u="sng" kern="0" dirty="0">
              <a:solidFill>
                <a:srgbClr val="000000"/>
              </a:solidFill>
              <a:cs typeface="Calibri" panose="020F0502020204030204" pitchFamily="34" charset="0"/>
            </a:endParaRPr>
          </a:p>
          <a:p>
            <a:pPr marL="254793" lvl="2" fontAlgn="base">
              <a:spcBef>
                <a:spcPct val="0"/>
              </a:spcBef>
              <a:spcAft>
                <a:spcPct val="0"/>
              </a:spcAft>
              <a:buClr>
                <a:srgbClr val="1588BB"/>
              </a:buClr>
              <a:defRPr/>
            </a:pPr>
            <a:endParaRPr lang="ca-ES" sz="1000" kern="0" dirty="0" smtClean="0">
              <a:solidFill>
                <a:srgbClr val="000000"/>
              </a:solidFill>
              <a:cs typeface="Calibri" panose="020F0502020204030204" pitchFamily="34" charset="0"/>
            </a:endParaRPr>
          </a:p>
        </p:txBody>
      </p:sp>
      <p:sp>
        <p:nvSpPr>
          <p:cNvPr id="12" name="TextBox 5">
            <a:extLst>
              <a:ext uri="{FF2B5EF4-FFF2-40B4-BE49-F238E27FC236}">
                <a16:creationId xmlns:a16="http://schemas.microsoft.com/office/drawing/2014/main" id="{6FD8E99C-8777-496A-B106-108E17AE7357}"/>
              </a:ext>
            </a:extLst>
          </p:cNvPr>
          <p:cNvSpPr txBox="1"/>
          <p:nvPr/>
        </p:nvSpPr>
        <p:spPr>
          <a:xfrm>
            <a:off x="259791" y="1138990"/>
            <a:ext cx="4863856" cy="4955203"/>
          </a:xfrm>
          <a:prstGeom prst="rect">
            <a:avLst/>
          </a:prstGeom>
          <a:noFill/>
          <a:ln>
            <a:solidFill>
              <a:srgbClr val="333399"/>
            </a:solidFill>
          </a:ln>
        </p:spPr>
        <p:txBody>
          <a:bodyPr wrap="square" rtlCol="0">
            <a:spAutoFit/>
          </a:bodyPr>
          <a:lstStyle/>
          <a:p>
            <a:pPr algn="ctr" fontAlgn="base">
              <a:spcBef>
                <a:spcPct val="0"/>
              </a:spcBef>
              <a:spcAft>
                <a:spcPct val="0"/>
              </a:spcAft>
              <a:defRPr/>
            </a:pPr>
            <a:r>
              <a:rPr lang="ca-ES" sz="1600" b="1" kern="0" dirty="0">
                <a:solidFill>
                  <a:srgbClr val="333399"/>
                </a:solidFill>
                <a:cs typeface="Calibri" panose="020F0502020204030204" pitchFamily="34" charset="0"/>
              </a:rPr>
              <a:t>CURRICULARS</a:t>
            </a:r>
          </a:p>
          <a:p>
            <a:pPr algn="ctr" fontAlgn="base">
              <a:spcBef>
                <a:spcPct val="0"/>
              </a:spcBef>
              <a:spcAft>
                <a:spcPct val="0"/>
              </a:spcAft>
              <a:defRPr/>
            </a:pPr>
            <a:r>
              <a:rPr lang="ca-ES" sz="1600" kern="0" dirty="0">
                <a:solidFill>
                  <a:srgbClr val="333399"/>
                </a:solidFill>
                <a:cs typeface="Calibri" panose="020F0502020204030204" pitchFamily="34" charset="0"/>
              </a:rPr>
              <a:t>Formen part de l’expedient</a:t>
            </a:r>
          </a:p>
          <a:p>
            <a:pPr marL="214313" lvl="1" indent="-214313" fontAlgn="base">
              <a:spcBef>
                <a:spcPct val="0"/>
              </a:spcBef>
              <a:spcAft>
                <a:spcPct val="0"/>
              </a:spcAft>
              <a:buClr>
                <a:srgbClr val="1588BB"/>
              </a:buClr>
              <a:buFont typeface="Arial" panose="020B0604020202020204" pitchFamily="34" charset="0"/>
              <a:buChar char="•"/>
              <a:defRPr/>
            </a:pPr>
            <a:endParaRPr lang="ca-ES" sz="1600" b="1"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r>
              <a:rPr lang="ca-ES" sz="1600" b="1" kern="0" dirty="0">
                <a:solidFill>
                  <a:srgbClr val="000000"/>
                </a:solidFill>
                <a:cs typeface="Calibri" panose="020F0502020204030204" pitchFamily="34" charset="0"/>
              </a:rPr>
              <a:t>AL, SB, CA: Assignatura optativa de 12 ECTS</a:t>
            </a:r>
          </a:p>
          <a:p>
            <a:pPr marL="671513" lvl="2" indent="-214313" fontAlgn="base">
              <a:spcBef>
                <a:spcPct val="0"/>
              </a:spcBef>
              <a:spcAft>
                <a:spcPct val="0"/>
              </a:spcAft>
              <a:buClr>
                <a:srgbClr val="1588BB"/>
              </a:buClr>
              <a:buFont typeface="Arial" panose="020B0604020202020204" pitchFamily="34" charset="0"/>
              <a:buChar char="•"/>
              <a:defRPr/>
            </a:pPr>
            <a:r>
              <a:rPr lang="ca-ES" sz="1600" b="1" kern="0" dirty="0">
                <a:solidFill>
                  <a:srgbClr val="000000"/>
                </a:solidFill>
                <a:cs typeface="Calibri" panose="020F0502020204030204" pitchFamily="34" charset="0"/>
              </a:rPr>
              <a:t>Un conveni</a:t>
            </a:r>
            <a:r>
              <a:rPr lang="ca-ES" sz="1600" kern="0" dirty="0">
                <a:solidFill>
                  <a:srgbClr val="000000"/>
                </a:solidFill>
                <a:cs typeface="Calibri" panose="020F0502020204030204" pitchFamily="34" charset="0"/>
              </a:rPr>
              <a:t> </a:t>
            </a:r>
            <a:r>
              <a:rPr lang="ca-ES" sz="1600" b="1" kern="0" dirty="0">
                <a:solidFill>
                  <a:srgbClr val="000000"/>
                </a:solidFill>
                <a:cs typeface="Calibri" panose="020F0502020204030204" pitchFamily="34" charset="0"/>
              </a:rPr>
              <a:t>de 360 hores </a:t>
            </a:r>
          </a:p>
          <a:p>
            <a:pPr marL="671513" lvl="2" indent="-214313" fontAlgn="base">
              <a:spcBef>
                <a:spcPct val="0"/>
              </a:spcBef>
              <a:spcAft>
                <a:spcPct val="0"/>
              </a:spcAft>
              <a:buClr>
                <a:srgbClr val="1588BB"/>
              </a:buClr>
              <a:buFont typeface="Arial" panose="020B0604020202020204" pitchFamily="34" charset="0"/>
              <a:buChar char="•"/>
              <a:defRPr/>
            </a:pPr>
            <a:r>
              <a:rPr lang="ca-ES" sz="1600" b="1" kern="0" dirty="0">
                <a:solidFill>
                  <a:srgbClr val="000000"/>
                </a:solidFill>
                <a:cs typeface="Calibri" panose="020F0502020204030204" pitchFamily="34" charset="0"/>
              </a:rPr>
              <a:t>Dos convenis 180 h</a:t>
            </a:r>
          </a:p>
          <a:p>
            <a:pPr marL="214313" lvl="1" indent="-214313" fontAlgn="base">
              <a:spcBef>
                <a:spcPct val="0"/>
              </a:spcBef>
              <a:spcAft>
                <a:spcPct val="0"/>
              </a:spcAft>
              <a:buClr>
                <a:srgbClr val="1588BB"/>
              </a:buClr>
              <a:buFont typeface="Arial" panose="020B0604020202020204" pitchFamily="34" charset="0"/>
              <a:buChar char="•"/>
              <a:defRPr/>
            </a:pPr>
            <a:endParaRPr lang="ca-ES" sz="1600" b="1" u="sng"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r>
              <a:rPr lang="ca-ES" sz="1600" b="1" u="sng" kern="0" dirty="0">
                <a:solidFill>
                  <a:srgbClr val="000000"/>
                </a:solidFill>
                <a:cs typeface="Calibri" panose="020F0502020204030204" pitchFamily="34" charset="0"/>
              </a:rPr>
              <a:t>Grau de paisatgisme </a:t>
            </a:r>
            <a:r>
              <a:rPr lang="ca-ES" sz="1600" b="1" kern="0" dirty="0">
                <a:solidFill>
                  <a:srgbClr val="000000"/>
                </a:solidFill>
                <a:cs typeface="Calibri" panose="020F0502020204030204" pitchFamily="34" charset="0"/>
              </a:rPr>
              <a:t>obligatoris 18 ECTS </a:t>
            </a:r>
          </a:p>
          <a:p>
            <a:pPr marL="671513" lvl="2" indent="-214313" fontAlgn="base">
              <a:spcBef>
                <a:spcPct val="0"/>
              </a:spcBef>
              <a:spcAft>
                <a:spcPct val="0"/>
              </a:spcAft>
              <a:buClr>
                <a:srgbClr val="1588BB"/>
              </a:buClr>
              <a:buFont typeface="Arial" panose="020B0604020202020204" pitchFamily="34" charset="0"/>
              <a:buChar char="•"/>
              <a:defRPr/>
            </a:pPr>
            <a:r>
              <a:rPr lang="ca-ES" sz="1600" b="1" kern="0" dirty="0">
                <a:solidFill>
                  <a:srgbClr val="000000"/>
                </a:solidFill>
                <a:cs typeface="Calibri" panose="020F0502020204030204" pitchFamily="34" charset="0"/>
              </a:rPr>
              <a:t>Un conveni de 540 h</a:t>
            </a:r>
          </a:p>
          <a:p>
            <a:pPr marL="671513" lvl="2" indent="-214313" fontAlgn="base">
              <a:spcBef>
                <a:spcPct val="0"/>
              </a:spcBef>
              <a:spcAft>
                <a:spcPct val="0"/>
              </a:spcAft>
              <a:buClr>
                <a:srgbClr val="1588BB"/>
              </a:buClr>
              <a:buFont typeface="Arial" panose="020B0604020202020204" pitchFamily="34" charset="0"/>
              <a:buChar char="•"/>
              <a:defRPr/>
            </a:pPr>
            <a:r>
              <a:rPr lang="ca-ES" sz="1600" b="1" kern="0" dirty="0">
                <a:solidFill>
                  <a:srgbClr val="000000"/>
                </a:solidFill>
                <a:cs typeface="Calibri" panose="020F0502020204030204" pitchFamily="34" charset="0"/>
              </a:rPr>
              <a:t>Dos convenis de 270 h</a:t>
            </a:r>
          </a:p>
          <a:p>
            <a:pPr marL="671513" lvl="2" indent="-214313" fontAlgn="base">
              <a:spcBef>
                <a:spcPct val="0"/>
              </a:spcBef>
              <a:spcAft>
                <a:spcPct val="0"/>
              </a:spcAft>
              <a:buClr>
                <a:srgbClr val="1588BB"/>
              </a:buClr>
              <a:buFont typeface="Arial" panose="020B0604020202020204" pitchFamily="34" charset="0"/>
              <a:buChar char="•"/>
              <a:defRPr/>
            </a:pPr>
            <a:r>
              <a:rPr lang="ca-ES" sz="1600" b="1" kern="0" dirty="0">
                <a:solidFill>
                  <a:srgbClr val="000000"/>
                </a:solidFill>
                <a:cs typeface="Calibri" panose="020F0502020204030204" pitchFamily="34" charset="0"/>
              </a:rPr>
              <a:t>Tres convenis de 180 h</a:t>
            </a:r>
          </a:p>
          <a:p>
            <a:pPr marL="671513" lvl="2" indent="-214313" fontAlgn="base">
              <a:spcBef>
                <a:spcPct val="0"/>
              </a:spcBef>
              <a:spcAft>
                <a:spcPct val="0"/>
              </a:spcAft>
              <a:buClr>
                <a:srgbClr val="1588BB"/>
              </a:buClr>
              <a:buFont typeface="Arial" panose="020B0604020202020204" pitchFamily="34" charset="0"/>
              <a:buChar char="•"/>
              <a:defRPr/>
            </a:pPr>
            <a:r>
              <a:rPr lang="ca-ES" sz="1600" b="1" kern="0" dirty="0">
                <a:solidFill>
                  <a:srgbClr val="000000"/>
                </a:solidFill>
                <a:cs typeface="Calibri" panose="020F0502020204030204" pitchFamily="34" charset="0"/>
              </a:rPr>
              <a:t>Quatre convenis de 135 h</a:t>
            </a:r>
          </a:p>
          <a:p>
            <a:pPr marL="214313" lvl="1" indent="-214313" fontAlgn="base">
              <a:spcBef>
                <a:spcPct val="0"/>
              </a:spcBef>
              <a:spcAft>
                <a:spcPct val="0"/>
              </a:spcAft>
              <a:buClr>
                <a:srgbClr val="1588BB"/>
              </a:buClr>
              <a:buFont typeface="Arial" panose="020B0604020202020204" pitchFamily="34" charset="0"/>
              <a:buChar char="•"/>
              <a:defRPr/>
            </a:pPr>
            <a:endParaRPr lang="ca-ES" sz="1600"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r>
              <a:rPr lang="ca-ES" sz="1600" kern="0" dirty="0">
                <a:solidFill>
                  <a:srgbClr val="000000"/>
                </a:solidFill>
                <a:cs typeface="Calibri" panose="020F0502020204030204" pitchFamily="34" charset="0"/>
              </a:rPr>
              <a:t>No s’accepten acumulació de convenis petits en cap cas</a:t>
            </a:r>
          </a:p>
          <a:p>
            <a:pPr marL="214313" lvl="1" indent="-214313" fontAlgn="base">
              <a:spcBef>
                <a:spcPct val="0"/>
              </a:spcBef>
              <a:spcAft>
                <a:spcPct val="0"/>
              </a:spcAft>
              <a:buClr>
                <a:srgbClr val="1588BB"/>
              </a:buClr>
              <a:buFont typeface="Arial" panose="020B0604020202020204" pitchFamily="34" charset="0"/>
              <a:buChar char="•"/>
              <a:defRPr/>
            </a:pPr>
            <a:endParaRPr lang="ca-ES" sz="1600" b="1"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r>
              <a:rPr lang="ca-ES" sz="1600" b="1" kern="0" dirty="0">
                <a:solidFill>
                  <a:srgbClr val="000000"/>
                </a:solidFill>
                <a:cs typeface="Calibri" panose="020F0502020204030204" pitchFamily="34" charset="0"/>
              </a:rPr>
              <a:t>Cal matricular-les</a:t>
            </a:r>
            <a:r>
              <a:rPr lang="ca-ES" sz="1600" kern="0" dirty="0">
                <a:solidFill>
                  <a:srgbClr val="000000"/>
                </a:solidFill>
                <a:cs typeface="Calibri" panose="020F0502020204030204" pitchFamily="34" charset="0"/>
              </a:rPr>
              <a:t>!!! </a:t>
            </a:r>
          </a:p>
          <a:p>
            <a:pPr marL="469106" lvl="2" indent="-214313" fontAlgn="base">
              <a:spcBef>
                <a:spcPct val="0"/>
              </a:spcBef>
              <a:spcAft>
                <a:spcPct val="0"/>
              </a:spcAft>
              <a:buClr>
                <a:srgbClr val="1588BB"/>
              </a:buClr>
              <a:buFont typeface="Wingdings" panose="05000000000000000000" pitchFamily="2" charset="2"/>
              <a:buChar char="Ø"/>
              <a:defRPr/>
            </a:pPr>
            <a:r>
              <a:rPr lang="ca-ES" sz="1200" kern="0" dirty="0">
                <a:solidFill>
                  <a:srgbClr val="000000"/>
                </a:solidFill>
                <a:cs typeface="Calibri" panose="020F0502020204030204" pitchFamily="34" charset="0"/>
              </a:rPr>
              <a:t>S’han d’haver aprovat un </a:t>
            </a:r>
            <a:r>
              <a:rPr lang="ca-ES" sz="1200" u="sng" kern="0" dirty="0">
                <a:solidFill>
                  <a:srgbClr val="000000"/>
                </a:solidFill>
                <a:cs typeface="Calibri" panose="020F0502020204030204" pitchFamily="34" charset="0"/>
              </a:rPr>
              <a:t>mínim de crèdits abans de matricular-les</a:t>
            </a:r>
            <a:endParaRPr lang="ca-ES" sz="1600" u="sng"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endParaRPr lang="ca-ES" sz="1600" kern="0" dirty="0">
              <a:solidFill>
                <a:srgbClr val="000000"/>
              </a:solidFill>
              <a:cs typeface="Calibri" panose="020F0502020204030204" pitchFamily="34" charset="0"/>
            </a:endParaRPr>
          </a:p>
          <a:p>
            <a:pPr marL="214313" lvl="1" indent="-214313" fontAlgn="base">
              <a:spcBef>
                <a:spcPct val="0"/>
              </a:spcBef>
              <a:spcAft>
                <a:spcPct val="0"/>
              </a:spcAft>
              <a:buClr>
                <a:srgbClr val="1588BB"/>
              </a:buClr>
              <a:buFont typeface="Arial" panose="020B0604020202020204" pitchFamily="34" charset="0"/>
              <a:buChar char="•"/>
              <a:defRPr/>
            </a:pPr>
            <a:r>
              <a:rPr lang="ca-ES" sz="1600" kern="0" dirty="0">
                <a:solidFill>
                  <a:srgbClr val="000000"/>
                </a:solidFill>
                <a:cs typeface="Calibri" panose="020F0502020204030204" pitchFamily="34" charset="0"/>
              </a:rPr>
              <a:t>No es poden </a:t>
            </a:r>
            <a:r>
              <a:rPr lang="ca-ES" sz="1600" b="1" kern="0" dirty="0">
                <a:solidFill>
                  <a:srgbClr val="000000"/>
                </a:solidFill>
                <a:cs typeface="Calibri" panose="020F0502020204030204" pitchFamily="34" charset="0"/>
              </a:rPr>
              <a:t>reconèixer per </a:t>
            </a:r>
            <a:r>
              <a:rPr lang="ca-ES" sz="1600" b="1" u="sng" kern="0" dirty="0">
                <a:solidFill>
                  <a:srgbClr val="000000"/>
                </a:solidFill>
                <a:cs typeface="Calibri" panose="020F0502020204030204" pitchFamily="34" charset="0"/>
              </a:rPr>
              <a:t>experiència professional</a:t>
            </a:r>
            <a:endParaRPr lang="ca-ES" sz="1200" kern="0" dirty="0">
              <a:solidFill>
                <a:srgbClr val="000000"/>
              </a:solidFill>
              <a:cs typeface="Calibri" panose="020F0502020204030204" pitchFamily="34" charset="0"/>
            </a:endParaRPr>
          </a:p>
        </p:txBody>
      </p:sp>
    </p:spTree>
    <p:extLst>
      <p:ext uri="{BB962C8B-B14F-4D97-AF65-F5344CB8AC3E}">
        <p14:creationId xmlns:p14="http://schemas.microsoft.com/office/powerpoint/2010/main" val="441708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ca-ES" dirty="0" smtClean="0"/>
              <a:t>Característiques</a:t>
            </a:r>
            <a:endParaRPr lang="es-ES" dirty="0"/>
          </a:p>
        </p:txBody>
      </p:sp>
      <p:sp>
        <p:nvSpPr>
          <p:cNvPr id="3" name="Rectangle 3">
            <a:extLst>
              <a:ext uri="{FF2B5EF4-FFF2-40B4-BE49-F238E27FC236}">
                <a16:creationId xmlns:a16="http://schemas.microsoft.com/office/drawing/2014/main" id="{0449D0AA-9304-4F24-AB9A-2790059AC95C}"/>
              </a:ext>
            </a:extLst>
          </p:cNvPr>
          <p:cNvSpPr txBox="1">
            <a:spLocks noChangeArrowheads="1"/>
          </p:cNvSpPr>
          <p:nvPr/>
        </p:nvSpPr>
        <p:spPr>
          <a:xfrm>
            <a:off x="775969" y="1317896"/>
            <a:ext cx="10132663" cy="499624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88BB"/>
              </a:buClr>
            </a:pPr>
            <a:r>
              <a:rPr lang="ca-ES" sz="2000" dirty="0" smtClean="0"/>
              <a:t>Es poden fer a: </a:t>
            </a:r>
          </a:p>
          <a:p>
            <a:pPr lvl="1">
              <a:buClr>
                <a:srgbClr val="1588BB"/>
              </a:buClr>
            </a:pPr>
            <a:r>
              <a:rPr lang="ca-ES" sz="2000" dirty="0" smtClean="0"/>
              <a:t>empresa, institució, entitat pública o privada; departament o grup de recerca</a:t>
            </a:r>
          </a:p>
          <a:p>
            <a:pPr lvl="1">
              <a:buClr>
                <a:srgbClr val="1588BB"/>
              </a:buClr>
            </a:pPr>
            <a:r>
              <a:rPr lang="ca-ES" sz="2000" dirty="0" smtClean="0"/>
              <a:t>en l'àmbit nacional i internacional; </a:t>
            </a:r>
          </a:p>
          <a:p>
            <a:pPr lvl="1">
              <a:buClr>
                <a:srgbClr val="1588BB"/>
              </a:buClr>
            </a:pPr>
            <a:r>
              <a:rPr lang="ca-ES" sz="2000" dirty="0" smtClean="0"/>
              <a:t>a la pròpia universitat: laboratoris o grups de recerca</a:t>
            </a:r>
          </a:p>
          <a:p>
            <a:pPr>
              <a:buClr>
                <a:srgbClr val="1588BB"/>
              </a:buClr>
            </a:pPr>
            <a:r>
              <a:rPr lang="ca-ES" sz="2000" dirty="0" smtClean="0"/>
              <a:t>Dedicació màxima 20 h/setmana </a:t>
            </a:r>
          </a:p>
          <a:p>
            <a:pPr lvl="1">
              <a:buClr>
                <a:srgbClr val="1588BB"/>
              </a:buClr>
            </a:pPr>
            <a:r>
              <a:rPr lang="ca-ES" sz="2000" dirty="0" smtClean="0"/>
              <a:t>Excepte vacances, TFE en empresa – màxim 40 h/setmana</a:t>
            </a:r>
          </a:p>
          <a:p>
            <a:pPr>
              <a:buClr>
                <a:srgbClr val="1588BB"/>
              </a:buClr>
            </a:pPr>
            <a:r>
              <a:rPr lang="ca-ES" sz="2000" dirty="0" smtClean="0"/>
              <a:t>S’han de signar </a:t>
            </a:r>
            <a:r>
              <a:rPr lang="ca-ES" sz="2000" b="1" dirty="0" smtClean="0">
                <a:solidFill>
                  <a:schemeClr val="accent2"/>
                </a:solidFill>
              </a:rPr>
              <a:t>primer els convenis curriculars</a:t>
            </a:r>
            <a:r>
              <a:rPr lang="ca-ES" sz="2000" b="1" dirty="0" smtClean="0"/>
              <a:t> </a:t>
            </a:r>
            <a:r>
              <a:rPr lang="ca-ES" sz="2000" dirty="0" smtClean="0"/>
              <a:t>i després els no curriculars</a:t>
            </a:r>
          </a:p>
          <a:p>
            <a:pPr>
              <a:buClr>
                <a:srgbClr val="1588BB"/>
              </a:buClr>
            </a:pPr>
            <a:r>
              <a:rPr lang="ca-ES" sz="2000" b="1" dirty="0" smtClean="0">
                <a:solidFill>
                  <a:schemeClr val="accent2"/>
                </a:solidFill>
              </a:rPr>
              <a:t>S’han de compensar econòmicament</a:t>
            </a:r>
          </a:p>
          <a:p>
            <a:pPr lvl="1">
              <a:buClr>
                <a:srgbClr val="1588BB"/>
              </a:buClr>
            </a:pPr>
            <a:r>
              <a:rPr lang="ca-ES" sz="2000" dirty="0" smtClean="0"/>
              <a:t>Entre 8€/hora i 20€/hora</a:t>
            </a:r>
          </a:p>
          <a:p>
            <a:pPr>
              <a:buClr>
                <a:srgbClr val="1588BB"/>
              </a:buClr>
            </a:pPr>
            <a:r>
              <a:rPr lang="ca-ES" sz="2000" b="1" dirty="0" smtClean="0">
                <a:solidFill>
                  <a:schemeClr val="accent2"/>
                </a:solidFill>
              </a:rPr>
              <a:t>Assegurança escolar en cas d’accident i de responsabilitat civil - obligatòria </a:t>
            </a:r>
          </a:p>
          <a:p>
            <a:pPr lvl="1">
              <a:buClr>
                <a:srgbClr val="1588BB"/>
              </a:buClr>
            </a:pPr>
            <a:r>
              <a:rPr lang="ca-ES" sz="2000" dirty="0" smtClean="0"/>
              <a:t>L’estudiant està cobert per l’assegurança escolar en cas d’accident, fins els 28 anys*</a:t>
            </a:r>
          </a:p>
          <a:p>
            <a:pPr lvl="1">
              <a:buClr>
                <a:srgbClr val="1588BB"/>
              </a:buClr>
            </a:pPr>
            <a:endParaRPr lang="ca-ES" sz="2000" dirty="0" smtClean="0"/>
          </a:p>
          <a:p>
            <a:pPr marL="536972" lvl="2" indent="0">
              <a:buClr>
                <a:srgbClr val="1588BB"/>
              </a:buClr>
              <a:buFont typeface="Arial" panose="020B0604020202020204" pitchFamily="34" charset="0"/>
              <a:buNone/>
            </a:pPr>
            <a:r>
              <a:rPr lang="ca-ES" dirty="0" smtClean="0"/>
              <a:t>* </a:t>
            </a:r>
            <a:r>
              <a:rPr lang="ca-ES" i="1" dirty="0" smtClean="0"/>
              <a:t>L’estudiant haurà de tenir el número de la Seguretat Social per poder afegir al Pla de Treball/Projecte Formatiu. Fins que no estigui, no podrà avançar</a:t>
            </a:r>
          </a:p>
        </p:txBody>
      </p:sp>
      <p:cxnSp>
        <p:nvCxnSpPr>
          <p:cNvPr id="4" name="Conector recto de flecha 3"/>
          <p:cNvCxnSpPr/>
          <p:nvPr/>
        </p:nvCxnSpPr>
        <p:spPr>
          <a:xfrm>
            <a:off x="7840234" y="3294008"/>
            <a:ext cx="22181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10242812" y="2941810"/>
            <a:ext cx="1331640" cy="646331"/>
          </a:xfrm>
          <a:prstGeom prst="rect">
            <a:avLst/>
          </a:prstGeom>
          <a:noFill/>
        </p:spPr>
        <p:txBody>
          <a:bodyPr wrap="square" rtlCol="0">
            <a:spAutoFit/>
          </a:bodyPr>
          <a:lstStyle/>
          <a:p>
            <a:r>
              <a:rPr lang="ca-ES" dirty="0"/>
              <a:t>Autorització sotsdirecció</a:t>
            </a:r>
            <a:endParaRPr lang="es-ES" dirty="0"/>
          </a:p>
        </p:txBody>
      </p:sp>
    </p:spTree>
    <p:extLst>
      <p:ext uri="{BB962C8B-B14F-4D97-AF65-F5344CB8AC3E}">
        <p14:creationId xmlns:p14="http://schemas.microsoft.com/office/powerpoint/2010/main" val="3974822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r"/>
            <a:r>
              <a:rPr lang="ca-ES" dirty="0" smtClean="0"/>
              <a:t>Requisits</a:t>
            </a:r>
            <a:endParaRPr lang="es-ES" dirty="0"/>
          </a:p>
        </p:txBody>
      </p:sp>
      <p:sp>
        <p:nvSpPr>
          <p:cNvPr id="5" name="Marcador de contenido 4"/>
          <p:cNvSpPr>
            <a:spLocks noGrp="1"/>
          </p:cNvSpPr>
          <p:nvPr>
            <p:ph idx="1"/>
          </p:nvPr>
        </p:nvSpPr>
        <p:spPr/>
        <p:txBody>
          <a:bodyPr>
            <a:normAutofit/>
          </a:bodyPr>
          <a:lstStyle/>
          <a:p>
            <a:pPr algn="just">
              <a:spcBef>
                <a:spcPts val="450"/>
              </a:spcBef>
              <a:spcAft>
                <a:spcPts val="450"/>
              </a:spcAft>
              <a:buClr>
                <a:srgbClr val="1588BB"/>
              </a:buClr>
            </a:pPr>
            <a:r>
              <a:rPr lang="ca-ES" altLang="es-ES" sz="2000" dirty="0"/>
              <a:t>Estar </a:t>
            </a:r>
            <a:r>
              <a:rPr lang="ca-ES" altLang="es-ES" sz="2000" dirty="0">
                <a:solidFill>
                  <a:srgbClr val="1630F4"/>
                </a:solidFill>
              </a:rPr>
              <a:t>MATRICULAT</a:t>
            </a:r>
            <a:r>
              <a:rPr lang="ca-ES" altLang="es-ES" sz="2000" dirty="0"/>
              <a:t> a EEABB</a:t>
            </a:r>
          </a:p>
          <a:p>
            <a:pPr algn="just">
              <a:spcBef>
                <a:spcPts val="450"/>
              </a:spcBef>
              <a:spcAft>
                <a:spcPts val="450"/>
              </a:spcAft>
              <a:buClr>
                <a:srgbClr val="1588BB"/>
              </a:buClr>
            </a:pPr>
            <a:r>
              <a:rPr lang="ca-ES" altLang="es-ES" sz="2000" dirty="0"/>
              <a:t>Haver </a:t>
            </a:r>
            <a:r>
              <a:rPr lang="ca-ES" altLang="es-ES" sz="2000" dirty="0">
                <a:solidFill>
                  <a:srgbClr val="1630F4"/>
                </a:solidFill>
              </a:rPr>
              <a:t>SUPERAT 90 ECTS </a:t>
            </a:r>
            <a:r>
              <a:rPr lang="ca-ES" altLang="es-ES" sz="2000" dirty="0"/>
              <a:t>de la titulació de qualsevol tipologia i haver</a:t>
            </a:r>
            <a:r>
              <a:rPr lang="ca-ES" altLang="es-ES" sz="2000" dirty="0">
                <a:solidFill>
                  <a:srgbClr val="1630F4"/>
                </a:solidFill>
              </a:rPr>
              <a:t> SUPERAT ELS 60 ECTS </a:t>
            </a:r>
            <a:r>
              <a:rPr lang="ca-ES" altLang="es-ES" sz="2000" dirty="0"/>
              <a:t>del Bloc curricular de Fase Inicial</a:t>
            </a:r>
            <a:r>
              <a:rPr lang="ca-ES" altLang="es-ES" sz="2000" dirty="0">
                <a:cs typeface="Arial" panose="020B0604020202020204" pitchFamily="34" charset="0"/>
              </a:rPr>
              <a:t>.</a:t>
            </a:r>
          </a:p>
          <a:p>
            <a:pPr algn="just">
              <a:spcBef>
                <a:spcPts val="450"/>
              </a:spcBef>
              <a:spcAft>
                <a:spcPts val="450"/>
              </a:spcAft>
              <a:buClr>
                <a:srgbClr val="1588BB"/>
              </a:buClr>
            </a:pPr>
            <a:r>
              <a:rPr lang="ca-ES" altLang="es-ES" sz="2000" dirty="0"/>
              <a:t>Han de ser </a:t>
            </a:r>
            <a:r>
              <a:rPr lang="ca-ES" altLang="es-ES" sz="2000" dirty="0">
                <a:solidFill>
                  <a:srgbClr val="1630F4"/>
                </a:solidFill>
              </a:rPr>
              <a:t>REMUNERADES</a:t>
            </a:r>
            <a:r>
              <a:rPr lang="ca-ES" altLang="es-ES" sz="2000" dirty="0"/>
              <a:t>: L’estudiant rep una compensació econòmica per part de l’empresa. </a:t>
            </a:r>
          </a:p>
          <a:p>
            <a:pPr algn="just">
              <a:spcBef>
                <a:spcPts val="450"/>
              </a:spcBef>
              <a:spcAft>
                <a:spcPts val="450"/>
              </a:spcAft>
              <a:buClr>
                <a:srgbClr val="1588BB"/>
              </a:buClr>
            </a:pPr>
            <a:r>
              <a:rPr lang="ca-ES" sz="2000" dirty="0"/>
              <a:t>L’estudiant estarà cobert per </a:t>
            </a:r>
            <a:r>
              <a:rPr lang="ca-ES" sz="2000" dirty="0">
                <a:solidFill>
                  <a:srgbClr val="1630F4"/>
                </a:solidFill>
              </a:rPr>
              <a:t>L’ASSEGURANÇA ESCOLAR.</a:t>
            </a:r>
          </a:p>
          <a:p>
            <a:endParaRPr lang="es-ES" sz="2000" dirty="0"/>
          </a:p>
        </p:txBody>
      </p:sp>
    </p:spTree>
    <p:extLst>
      <p:ext uri="{BB962C8B-B14F-4D97-AF65-F5344CB8AC3E}">
        <p14:creationId xmlns:p14="http://schemas.microsoft.com/office/powerpoint/2010/main" val="340957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ca-ES" dirty="0" smtClean="0"/>
              <a:t>Tramitació de convenis</a:t>
            </a:r>
            <a:endParaRPr lang="es-ES" dirty="0"/>
          </a:p>
        </p:txBody>
      </p:sp>
      <p:pic>
        <p:nvPicPr>
          <p:cNvPr id="4" name="Imagen 3"/>
          <p:cNvPicPr>
            <a:picLocks noChangeAspect="1"/>
          </p:cNvPicPr>
          <p:nvPr/>
        </p:nvPicPr>
        <p:blipFill rotWithShape="1">
          <a:blip r:embed="rId2"/>
          <a:srcRect t="523"/>
          <a:stretch/>
        </p:blipFill>
        <p:spPr>
          <a:xfrm>
            <a:off x="1853970" y="1155031"/>
            <a:ext cx="3781425" cy="5050292"/>
          </a:xfrm>
          <a:prstGeom prst="rect">
            <a:avLst/>
          </a:prstGeom>
        </p:spPr>
      </p:pic>
      <p:pic>
        <p:nvPicPr>
          <p:cNvPr id="5" name="Imagen 4"/>
          <p:cNvPicPr>
            <a:picLocks noChangeAspect="1"/>
          </p:cNvPicPr>
          <p:nvPr/>
        </p:nvPicPr>
        <p:blipFill>
          <a:blip r:embed="rId3"/>
          <a:stretch>
            <a:fillRect/>
          </a:stretch>
        </p:blipFill>
        <p:spPr>
          <a:xfrm>
            <a:off x="5863998" y="1441802"/>
            <a:ext cx="3743325" cy="4476750"/>
          </a:xfrm>
          <a:prstGeom prst="rect">
            <a:avLst/>
          </a:prstGeom>
        </p:spPr>
      </p:pic>
      <p:sp>
        <p:nvSpPr>
          <p:cNvPr id="6" name="Rectangle 10">
            <a:extLst>
              <a:ext uri="{FF2B5EF4-FFF2-40B4-BE49-F238E27FC236}">
                <a16:creationId xmlns:a16="http://schemas.microsoft.com/office/drawing/2014/main" id="{3900E5A6-BBF7-462D-B9AC-758DB65934A1}"/>
              </a:ext>
            </a:extLst>
          </p:cNvPr>
          <p:cNvSpPr/>
          <p:nvPr/>
        </p:nvSpPr>
        <p:spPr>
          <a:xfrm>
            <a:off x="5926948" y="5897546"/>
            <a:ext cx="3644011" cy="369332"/>
          </a:xfrm>
          <a:prstGeom prst="rect">
            <a:avLst/>
          </a:prstGeom>
        </p:spPr>
        <p:txBody>
          <a:bodyPr wrap="none">
            <a:spAutoFit/>
          </a:bodyPr>
          <a:lstStyle/>
          <a:p>
            <a:r>
              <a:rPr lang="ca-ES" dirty="0">
                <a:hlinkClick r:id="rId4"/>
              </a:rPr>
              <a:t>https://eeabb.upc.edu/ca/empreses</a:t>
            </a:r>
            <a:r>
              <a:rPr lang="ca-ES" dirty="0"/>
              <a:t> </a:t>
            </a:r>
          </a:p>
        </p:txBody>
      </p:sp>
    </p:spTree>
    <p:extLst>
      <p:ext uri="{BB962C8B-B14F-4D97-AF65-F5344CB8AC3E}">
        <p14:creationId xmlns:p14="http://schemas.microsoft.com/office/powerpoint/2010/main" val="342357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eva plantilla presentaciones UMA" id="{9F963BBD-B83D-9A43-896C-77AEA4FD9EAF}" vid="{FF4359B0-2AB2-C744-A2A8-8067F5A5D81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Nueva plantilla presentaciones UMA</Template>
  <TotalTime>72</TotalTime>
  <Words>1233</Words>
  <Application>Microsoft Office PowerPoint</Application>
  <PresentationFormat>Pantalla panoràmica</PresentationFormat>
  <Paragraphs>178</Paragraphs>
  <Slides>20</Slides>
  <Notes>0</Notes>
  <HiddenSlides>1</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20</vt:i4>
      </vt:variant>
    </vt:vector>
  </HeadingPairs>
  <TitlesOfParts>
    <vt:vector size="26" baseType="lpstr">
      <vt:lpstr>Arial</vt:lpstr>
      <vt:lpstr>Calibri</vt:lpstr>
      <vt:lpstr>Calibri Light</vt:lpstr>
      <vt:lpstr>Courier New</vt:lpstr>
      <vt:lpstr>Wingdings</vt:lpstr>
      <vt:lpstr>Tema de Office</vt:lpstr>
      <vt:lpstr>SESSIÓ INFORMATIVA PRÀCTIQUES EN EMPRESES</vt:lpstr>
      <vt:lpstr>Presentació del PowerPoint</vt:lpstr>
      <vt:lpstr>Què són les PE?</vt:lpstr>
      <vt:lpstr>Què són les PE?</vt:lpstr>
      <vt:lpstr>Què són les PE?</vt:lpstr>
      <vt:lpstr>Tipus de pràctiques</vt:lpstr>
      <vt:lpstr>Característiques</vt:lpstr>
      <vt:lpstr>Requisits</vt:lpstr>
      <vt:lpstr>Tramitació de convenis</vt:lpstr>
      <vt:lpstr>Tramitació de convenis</vt:lpstr>
      <vt:lpstr>Seguiment i Avaluació</vt:lpstr>
      <vt:lpstr>Registre d’acollida (MOLT IMPORTANT)</vt:lpstr>
      <vt:lpstr>Memòria de pràctiques (C i ExtraC)</vt:lpstr>
      <vt:lpstr>Problemes i dubtes bàsics</vt:lpstr>
      <vt:lpstr>Problemes i dubtes bàsics</vt:lpstr>
      <vt:lpstr>Pràctiques a l’estranger</vt:lpstr>
      <vt:lpstr>Pràctiques a l’estranger</vt:lpstr>
      <vt:lpstr>Presentació del PowerPoint</vt:lpstr>
      <vt:lpstr>Dubtes i consultes</vt:lpstr>
      <vt:lpstr>SESSIÓ INFORMATIVA PRÀCTIQUES EN EMPRESES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Jordi Llop</dc:creator>
  <cp:lastModifiedBy>UPC</cp:lastModifiedBy>
  <cp:revision>11</cp:revision>
  <dcterms:created xsi:type="dcterms:W3CDTF">2025-05-06T07:07:12Z</dcterms:created>
  <dcterms:modified xsi:type="dcterms:W3CDTF">2025-05-06T14:17:49Z</dcterms:modified>
</cp:coreProperties>
</file>